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60"/>
  </p:normalViewPr>
  <p:slideViewPr>
    <p:cSldViewPr snapToGrid="0">
      <p:cViewPr varScale="1">
        <p:scale>
          <a:sx n="83" d="100"/>
          <a:sy n="83" d="100"/>
        </p:scale>
        <p:origin x="51" y="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3F38-FC29-42A2-98A1-3E0D50D8E414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EF9-5BEC-49A0-828C-BD129ECD42B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34393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3F38-FC29-42A2-98A1-3E0D50D8E414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EF9-5BEC-49A0-828C-BD129ECD42B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24850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3F38-FC29-42A2-98A1-3E0D50D8E414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EF9-5BEC-49A0-828C-BD129ECD42B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61425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3F38-FC29-42A2-98A1-3E0D50D8E414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EF9-5BEC-49A0-828C-BD129ECD42B6}" type="slidenum">
              <a:rPr lang="fr-CH" smtClean="0"/>
              <a:t>‹N°›</a:t>
            </a:fld>
            <a:endParaRPr lang="fr-CH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09012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3F38-FC29-42A2-98A1-3E0D50D8E414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EF9-5BEC-49A0-828C-BD129ECD42B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84395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3F38-FC29-42A2-98A1-3E0D50D8E414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EF9-5BEC-49A0-828C-BD129ECD42B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36488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3F38-FC29-42A2-98A1-3E0D50D8E414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EF9-5BEC-49A0-828C-BD129ECD42B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812173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3F38-FC29-42A2-98A1-3E0D50D8E414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EF9-5BEC-49A0-828C-BD129ECD42B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138956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3F38-FC29-42A2-98A1-3E0D50D8E414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EF9-5BEC-49A0-828C-BD129ECD42B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6100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3F38-FC29-42A2-98A1-3E0D50D8E414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EF9-5BEC-49A0-828C-BD129ECD42B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65664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3F38-FC29-42A2-98A1-3E0D50D8E414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EF9-5BEC-49A0-828C-BD129ECD42B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8729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3F38-FC29-42A2-98A1-3E0D50D8E414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EF9-5BEC-49A0-828C-BD129ECD42B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8691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3F38-FC29-42A2-98A1-3E0D50D8E414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EF9-5BEC-49A0-828C-BD129ECD42B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94217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3F38-FC29-42A2-98A1-3E0D50D8E414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EF9-5BEC-49A0-828C-BD129ECD42B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89537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3F38-FC29-42A2-98A1-3E0D50D8E414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EF9-5BEC-49A0-828C-BD129ECD42B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05803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3F38-FC29-42A2-98A1-3E0D50D8E414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EF9-5BEC-49A0-828C-BD129ECD42B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2715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3F38-FC29-42A2-98A1-3E0D50D8E414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EF9-5BEC-49A0-828C-BD129ECD42B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3242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30D3F38-FC29-42A2-98A1-3E0D50D8E414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CFEF9-5BEC-49A0-828C-BD129ECD42B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098475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  <p:sldLayoutId id="2147483747" r:id="rId13"/>
    <p:sldLayoutId id="2147483748" r:id="rId14"/>
    <p:sldLayoutId id="2147483749" r:id="rId15"/>
    <p:sldLayoutId id="2147483750" r:id="rId16"/>
    <p:sldLayoutId id="214748375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D3F0AA-42D3-4EBC-AD59-DF2BC84EF3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dirty="0"/>
              <a:t>Ressource d’apprentissage 4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9E42793-ADF1-4E0A-845F-222DE617F9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H" dirty="0"/>
              <a:t>Le genre, les déterminants</a:t>
            </a:r>
          </a:p>
        </p:txBody>
      </p:sp>
    </p:spTree>
    <p:extLst>
      <p:ext uri="{BB962C8B-B14F-4D97-AF65-F5344CB8AC3E}">
        <p14:creationId xmlns:p14="http://schemas.microsoft.com/office/powerpoint/2010/main" val="3528036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167153-DFE0-492E-85B1-BF2B3738F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Les genres en allemand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82839D-F8DD-47B9-9E33-2E5E1A237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H" dirty="0"/>
              <a:t>L’allemand comporte 3 genres : Le masculin, le féminin et le neutre.</a:t>
            </a:r>
          </a:p>
          <a:p>
            <a:r>
              <a:rPr lang="fr-CH" dirty="0"/>
              <a:t>Les déterminants sont les suivants : </a:t>
            </a:r>
            <a:r>
              <a:rPr lang="fr-CH" b="1" dirty="0">
                <a:solidFill>
                  <a:srgbClr val="00B0F0"/>
                </a:solidFill>
              </a:rPr>
              <a:t>der</a:t>
            </a:r>
            <a:r>
              <a:rPr lang="fr-CH" dirty="0"/>
              <a:t> (masc.), </a:t>
            </a:r>
            <a:r>
              <a:rPr lang="fr-CH" b="1" dirty="0">
                <a:solidFill>
                  <a:srgbClr val="FF0000"/>
                </a:solidFill>
              </a:rPr>
              <a:t>die</a:t>
            </a:r>
            <a:r>
              <a:rPr lang="fr-CH" dirty="0"/>
              <a:t> (fém.) et </a:t>
            </a:r>
            <a:r>
              <a:rPr lang="fr-CH" b="1" dirty="0" err="1">
                <a:solidFill>
                  <a:srgbClr val="92D050"/>
                </a:solidFill>
              </a:rPr>
              <a:t>das</a:t>
            </a:r>
            <a:r>
              <a:rPr lang="fr-CH" dirty="0"/>
              <a:t> (neutre)</a:t>
            </a:r>
          </a:p>
          <a:p>
            <a:endParaRPr lang="fr-CH" dirty="0"/>
          </a:p>
          <a:p>
            <a:r>
              <a:rPr lang="fr-CH" dirty="0"/>
              <a:t>Malheureusement, tous les noms n’ont pas systématiquement le même genre en allemand et en français, il faut donc apprendre </a:t>
            </a:r>
            <a:r>
              <a:rPr lang="fr-CH" dirty="0" err="1"/>
              <a:t>correctememt</a:t>
            </a:r>
            <a:r>
              <a:rPr lang="fr-CH" dirty="0"/>
              <a:t> les déterminants des noms allemands</a:t>
            </a:r>
          </a:p>
          <a:p>
            <a:pPr lvl="1"/>
            <a:r>
              <a:rPr lang="fr-CH" dirty="0"/>
              <a:t>Par exemple :		</a:t>
            </a:r>
            <a:r>
              <a:rPr lang="fr-CH" b="1" dirty="0">
                <a:solidFill>
                  <a:srgbClr val="FF0000"/>
                </a:solidFill>
              </a:rPr>
              <a:t>la</a:t>
            </a:r>
            <a:r>
              <a:rPr lang="fr-CH" dirty="0"/>
              <a:t> table (fém.)				</a:t>
            </a:r>
            <a:r>
              <a:rPr lang="fr-CH" dirty="0">
                <a:sym typeface="Wingdings" panose="05000000000000000000" pitchFamily="2" charset="2"/>
              </a:rPr>
              <a:t> </a:t>
            </a:r>
            <a:r>
              <a:rPr lang="fr-CH" b="1" dirty="0">
                <a:solidFill>
                  <a:srgbClr val="00B0F0"/>
                </a:solidFill>
                <a:sym typeface="Wingdings" panose="05000000000000000000" pitchFamily="2" charset="2"/>
              </a:rPr>
              <a:t>der</a:t>
            </a:r>
            <a:r>
              <a:rPr lang="fr-CH" dirty="0">
                <a:sym typeface="Wingdings" panose="05000000000000000000" pitchFamily="2" charset="2"/>
              </a:rPr>
              <a:t> </a:t>
            </a:r>
            <a:r>
              <a:rPr lang="fr-CH" dirty="0" err="1">
                <a:sym typeface="Wingdings" panose="05000000000000000000" pitchFamily="2" charset="2"/>
              </a:rPr>
              <a:t>Tisch</a:t>
            </a:r>
            <a:r>
              <a:rPr lang="fr-CH" dirty="0">
                <a:sym typeface="Wingdings" panose="05000000000000000000" pitchFamily="2" charset="2"/>
              </a:rPr>
              <a:t> (masc.)</a:t>
            </a:r>
          </a:p>
          <a:p>
            <a:pPr marL="2743200" lvl="6" indent="0">
              <a:buNone/>
            </a:pPr>
            <a:r>
              <a:rPr lang="fr-CH" sz="2000" b="1" dirty="0">
                <a:solidFill>
                  <a:srgbClr val="00B0F0"/>
                </a:solidFill>
                <a:sym typeface="Wingdings" panose="05000000000000000000" pitchFamily="2" charset="2"/>
              </a:rPr>
              <a:t>l’</a:t>
            </a:r>
            <a:r>
              <a:rPr lang="fr-CH" sz="2000" dirty="0">
                <a:sym typeface="Wingdings" panose="05000000000000000000" pitchFamily="2" charset="2"/>
              </a:rPr>
              <a:t>enfant (masc. ou fém.)	 </a:t>
            </a:r>
            <a:r>
              <a:rPr lang="fr-CH" sz="2000" b="1" dirty="0" err="1">
                <a:solidFill>
                  <a:srgbClr val="92D050"/>
                </a:solidFill>
                <a:sym typeface="Wingdings" panose="05000000000000000000" pitchFamily="2" charset="2"/>
              </a:rPr>
              <a:t>das</a:t>
            </a:r>
            <a:r>
              <a:rPr lang="fr-CH" sz="2000" dirty="0">
                <a:sym typeface="Wingdings" panose="05000000000000000000" pitchFamily="2" charset="2"/>
              </a:rPr>
              <a:t> Kind (neutre)</a:t>
            </a:r>
          </a:p>
          <a:p>
            <a:pPr marL="2743200" lvl="6" indent="0">
              <a:buNone/>
            </a:pPr>
            <a:r>
              <a:rPr lang="fr-CH" sz="2000" b="1" dirty="0">
                <a:solidFill>
                  <a:srgbClr val="00B0F0"/>
                </a:solidFill>
                <a:sym typeface="Wingdings" panose="05000000000000000000" pitchFamily="2" charset="2"/>
              </a:rPr>
              <a:t>Le</a:t>
            </a:r>
            <a:r>
              <a:rPr lang="fr-CH" sz="2000" dirty="0">
                <a:sym typeface="Wingdings" panose="05000000000000000000" pitchFamily="2" charset="2"/>
              </a:rPr>
              <a:t> beurre (masc.)			 </a:t>
            </a:r>
            <a:r>
              <a:rPr lang="fr-CH" sz="2000" b="1" dirty="0">
                <a:solidFill>
                  <a:srgbClr val="FF0000"/>
                </a:solidFill>
                <a:sym typeface="Wingdings" panose="05000000000000000000" pitchFamily="2" charset="2"/>
              </a:rPr>
              <a:t>die</a:t>
            </a:r>
            <a:r>
              <a:rPr lang="fr-CH" sz="2000" dirty="0">
                <a:sym typeface="Wingdings" panose="05000000000000000000" pitchFamily="2" charset="2"/>
              </a:rPr>
              <a:t> Butter (fém.)</a:t>
            </a:r>
          </a:p>
        </p:txBody>
      </p:sp>
    </p:spTree>
    <p:extLst>
      <p:ext uri="{BB962C8B-B14F-4D97-AF65-F5344CB8AC3E}">
        <p14:creationId xmlns:p14="http://schemas.microsoft.com/office/powerpoint/2010/main" val="30950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FB4293-2A80-480A-86F9-5324E11B4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Les noms masculins (der)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A7E8F8-8CFB-411A-BC9C-BCEB44F1E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404723" cy="4195481"/>
          </a:xfrm>
        </p:spPr>
        <p:txBody>
          <a:bodyPr/>
          <a:lstStyle/>
          <a:p>
            <a:r>
              <a:rPr lang="fr-CH" b="1" u="sng" dirty="0"/>
              <a:t>Les mots suivants sont masculins :</a:t>
            </a:r>
          </a:p>
          <a:p>
            <a:pPr marL="0" indent="0">
              <a:buNone/>
            </a:pPr>
            <a:endParaRPr lang="fr-CH" b="1" u="sng" dirty="0"/>
          </a:p>
          <a:p>
            <a:r>
              <a:rPr lang="fr-FR" b="1" dirty="0"/>
              <a:t>personnes de sexe masculin et professions :</a:t>
            </a:r>
            <a:r>
              <a:rPr lang="fr-FR" dirty="0"/>
              <a:t> der </a:t>
            </a:r>
            <a:r>
              <a:rPr lang="fr-FR" i="1" dirty="0"/>
              <a:t>Vater, der Pilot,          der </a:t>
            </a:r>
            <a:r>
              <a:rPr lang="fr-FR" i="1" dirty="0" err="1"/>
              <a:t>Arzt</a:t>
            </a:r>
            <a:r>
              <a:rPr lang="fr-FR" i="1" dirty="0"/>
              <a:t>, …</a:t>
            </a:r>
          </a:p>
          <a:p>
            <a:r>
              <a:rPr lang="fr-FR" b="1" dirty="0"/>
              <a:t>saisons</a:t>
            </a:r>
            <a:r>
              <a:rPr lang="fr-CH" b="1" dirty="0"/>
              <a:t>, mois, jours : </a:t>
            </a:r>
            <a:r>
              <a:rPr lang="fr-CH" i="1" dirty="0"/>
              <a:t>der Sommer, der </a:t>
            </a:r>
            <a:r>
              <a:rPr lang="fr-CH" i="1" dirty="0" err="1"/>
              <a:t>Januar</a:t>
            </a:r>
            <a:r>
              <a:rPr lang="fr-CH" i="1" dirty="0"/>
              <a:t>, der Montag, …</a:t>
            </a:r>
          </a:p>
          <a:p>
            <a:r>
              <a:rPr lang="fr-CH" b="1" dirty="0"/>
              <a:t>points cardinaux </a:t>
            </a:r>
            <a:r>
              <a:rPr lang="fr-CH" dirty="0"/>
              <a:t>: </a:t>
            </a:r>
            <a:r>
              <a:rPr lang="fr-CH" i="1" dirty="0"/>
              <a:t>der</a:t>
            </a:r>
            <a:r>
              <a:rPr lang="fr-CH" dirty="0"/>
              <a:t> </a:t>
            </a:r>
            <a:r>
              <a:rPr lang="fr-CH" i="1" dirty="0"/>
              <a:t>Nord(en), der </a:t>
            </a:r>
            <a:r>
              <a:rPr lang="fr-CH" i="1" dirty="0" err="1"/>
              <a:t>Südwest</a:t>
            </a:r>
            <a:r>
              <a:rPr lang="fr-CH" i="1" dirty="0"/>
              <a:t>(en), …</a:t>
            </a:r>
          </a:p>
          <a:p>
            <a:r>
              <a:rPr lang="fr-CH" b="1" dirty="0"/>
              <a:t>précipitations</a:t>
            </a:r>
            <a:r>
              <a:rPr lang="fr-CH" dirty="0"/>
              <a:t> : </a:t>
            </a:r>
            <a:r>
              <a:rPr lang="fr-CH" i="1" dirty="0"/>
              <a:t>der</a:t>
            </a:r>
            <a:r>
              <a:rPr lang="fr-CH" dirty="0"/>
              <a:t> </a:t>
            </a:r>
            <a:r>
              <a:rPr lang="fr-CH" i="1" dirty="0" err="1"/>
              <a:t>Regen</a:t>
            </a:r>
            <a:r>
              <a:rPr lang="fr-CH" i="1" dirty="0"/>
              <a:t>, der </a:t>
            </a:r>
            <a:r>
              <a:rPr lang="fr-CH" i="1" dirty="0" err="1"/>
              <a:t>Schnee</a:t>
            </a:r>
            <a:r>
              <a:rPr lang="fr-CH" i="1" dirty="0"/>
              <a:t>, der </a:t>
            </a:r>
            <a:r>
              <a:rPr lang="fr-CH" i="1" dirty="0" err="1"/>
              <a:t>Hagel</a:t>
            </a:r>
            <a:r>
              <a:rPr lang="fr-CH" i="1" dirty="0"/>
              <a:t>, …</a:t>
            </a:r>
          </a:p>
          <a:p>
            <a:r>
              <a:rPr lang="fr-FR" b="1" dirty="0"/>
              <a:t>les noms dérivés de verbes sans terminaisons : </a:t>
            </a:r>
            <a:r>
              <a:rPr lang="fr-FR" i="1" dirty="0"/>
              <a:t>der Fang, der Gang,   der </a:t>
            </a:r>
            <a:r>
              <a:rPr lang="fr-FR" i="1" dirty="0" err="1"/>
              <a:t>Verstand</a:t>
            </a:r>
            <a:r>
              <a:rPr lang="fr-FR" i="1" dirty="0"/>
              <a:t>, ...</a:t>
            </a:r>
          </a:p>
          <a:p>
            <a:r>
              <a:rPr lang="fr-FR" b="1" dirty="0"/>
              <a:t>la plupart des mots se terminant par : </a:t>
            </a:r>
            <a:r>
              <a:rPr lang="fr-FR" i="1" dirty="0"/>
              <a:t>-er, -</a:t>
            </a:r>
            <a:r>
              <a:rPr lang="fr-FR" i="1" dirty="0" err="1"/>
              <a:t>ismus</a:t>
            </a:r>
            <a:r>
              <a:rPr lang="fr-FR" i="1" dirty="0"/>
              <a:t>, -</a:t>
            </a:r>
            <a:r>
              <a:rPr lang="fr-FR" i="1" dirty="0" err="1"/>
              <a:t>ant</a:t>
            </a:r>
            <a:r>
              <a:rPr lang="fr-FR" i="1" dirty="0"/>
              <a:t>, -</a:t>
            </a:r>
            <a:r>
              <a:rPr lang="fr-FR" i="1" dirty="0" err="1"/>
              <a:t>ling</a:t>
            </a:r>
            <a:r>
              <a:rPr lang="fr-FR" i="1" dirty="0"/>
              <a:t>, -er, -or</a:t>
            </a:r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12543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16C50-D0B8-4FDF-A94F-0CB801990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Les noms féminins (die)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DA75B8-1CF9-43F7-B69C-BAF5F8F84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955007" cy="4195481"/>
          </a:xfrm>
        </p:spPr>
        <p:txBody>
          <a:bodyPr/>
          <a:lstStyle/>
          <a:p>
            <a:r>
              <a:rPr lang="fr-FR" b="1" u="sng" dirty="0"/>
              <a:t>Les mots suivants sont féminins :</a:t>
            </a:r>
          </a:p>
          <a:p>
            <a:pPr marL="0" indent="0">
              <a:buNone/>
            </a:pPr>
            <a:endParaRPr lang="fr-FR" b="1" u="sng" dirty="0"/>
          </a:p>
          <a:p>
            <a:r>
              <a:rPr lang="fr-FR" b="1" dirty="0"/>
              <a:t>personnes de sexe féminin et professions </a:t>
            </a:r>
            <a:r>
              <a:rPr lang="fr-FR" dirty="0"/>
              <a:t>(</a:t>
            </a:r>
            <a:r>
              <a:rPr lang="fr-FR" i="1" dirty="0"/>
              <a:t>die Frau, die </a:t>
            </a:r>
            <a:r>
              <a:rPr lang="fr-FR" i="1" dirty="0" err="1"/>
              <a:t>Ärztin</a:t>
            </a:r>
            <a:r>
              <a:rPr lang="fr-FR" i="1" dirty="0"/>
              <a:t>, 				die </a:t>
            </a:r>
            <a:r>
              <a:rPr lang="fr-FR" i="1" dirty="0" err="1"/>
              <a:t>Professorin</a:t>
            </a:r>
            <a:r>
              <a:rPr lang="fr-FR" i="1" dirty="0"/>
              <a:t> – </a:t>
            </a:r>
            <a:r>
              <a:rPr lang="fr-FR" b="1" i="1" dirty="0">
                <a:solidFill>
                  <a:srgbClr val="FFFF00"/>
                </a:solidFill>
              </a:rPr>
              <a:t>Attention :</a:t>
            </a:r>
            <a:r>
              <a:rPr lang="fr-FR" i="1" dirty="0">
                <a:solidFill>
                  <a:srgbClr val="FFFF00"/>
                </a:solidFill>
              </a:rPr>
              <a:t> </a:t>
            </a:r>
            <a:r>
              <a:rPr lang="fr-FR" i="1" dirty="0" err="1">
                <a:solidFill>
                  <a:srgbClr val="FFFF00"/>
                </a:solidFill>
              </a:rPr>
              <a:t>das</a:t>
            </a:r>
            <a:r>
              <a:rPr lang="fr-FR" i="1" dirty="0">
                <a:solidFill>
                  <a:srgbClr val="FFFF00"/>
                </a:solidFill>
              </a:rPr>
              <a:t> </a:t>
            </a:r>
            <a:r>
              <a:rPr lang="fr-FR" i="1" dirty="0" err="1">
                <a:solidFill>
                  <a:srgbClr val="FFFF00"/>
                </a:solidFill>
              </a:rPr>
              <a:t>Mädchen</a:t>
            </a:r>
            <a:r>
              <a:rPr lang="fr-FR" i="1" dirty="0">
                <a:solidFill>
                  <a:srgbClr val="FFFF00"/>
                </a:solidFill>
              </a:rPr>
              <a:t>, </a:t>
            </a:r>
            <a:r>
              <a:rPr lang="fr-FR" i="1" dirty="0" err="1">
                <a:solidFill>
                  <a:srgbClr val="FFFF00"/>
                </a:solidFill>
              </a:rPr>
              <a:t>das</a:t>
            </a:r>
            <a:r>
              <a:rPr lang="fr-FR" i="1" dirty="0">
                <a:solidFill>
                  <a:srgbClr val="FFFF00"/>
                </a:solidFill>
              </a:rPr>
              <a:t> Fräulein, </a:t>
            </a:r>
            <a:r>
              <a:rPr lang="fr-FR" i="1" dirty="0" err="1">
                <a:solidFill>
                  <a:srgbClr val="FFFF00"/>
                </a:solidFill>
              </a:rPr>
              <a:t>das</a:t>
            </a:r>
            <a:r>
              <a:rPr lang="fr-FR" i="1" dirty="0">
                <a:solidFill>
                  <a:srgbClr val="FFFF00"/>
                </a:solidFill>
              </a:rPr>
              <a:t> </a:t>
            </a:r>
            <a:r>
              <a:rPr lang="fr-FR" i="1" dirty="0" err="1">
                <a:solidFill>
                  <a:srgbClr val="FFFF00"/>
                </a:solidFill>
              </a:rPr>
              <a:t>Weib</a:t>
            </a:r>
            <a:r>
              <a:rPr lang="fr-FR" i="1" dirty="0"/>
              <a:t>)</a:t>
            </a:r>
          </a:p>
          <a:p>
            <a:r>
              <a:rPr lang="fr-FR" b="1" dirty="0"/>
              <a:t>nombres </a:t>
            </a:r>
            <a:r>
              <a:rPr lang="fr-FR" b="1" dirty="0" err="1"/>
              <a:t>cadinaux</a:t>
            </a:r>
            <a:r>
              <a:rPr lang="fr-FR" b="1" dirty="0"/>
              <a:t> : </a:t>
            </a:r>
            <a:r>
              <a:rPr lang="fr-FR" i="1" dirty="0"/>
              <a:t>die </a:t>
            </a:r>
            <a:r>
              <a:rPr lang="fr-FR" i="1" dirty="0" err="1"/>
              <a:t>Eins</a:t>
            </a:r>
            <a:r>
              <a:rPr lang="fr-FR" i="1" dirty="0"/>
              <a:t>, die </a:t>
            </a:r>
            <a:r>
              <a:rPr lang="fr-FR" i="1" dirty="0" err="1"/>
              <a:t>Zwei</a:t>
            </a:r>
            <a:r>
              <a:rPr lang="fr-FR" i="1" dirty="0"/>
              <a:t>, ...</a:t>
            </a:r>
          </a:p>
          <a:p>
            <a:r>
              <a:rPr lang="fr-FR" b="1" dirty="0"/>
              <a:t>les mots se terminant par : </a:t>
            </a:r>
            <a:r>
              <a:rPr lang="fr-FR" i="1" dirty="0"/>
              <a:t>-</a:t>
            </a:r>
            <a:r>
              <a:rPr lang="fr-FR" i="1" dirty="0" err="1"/>
              <a:t>ung</a:t>
            </a:r>
            <a:r>
              <a:rPr lang="fr-FR" i="1" dirty="0"/>
              <a:t>, -</a:t>
            </a:r>
            <a:r>
              <a:rPr lang="fr-FR" i="1" dirty="0" err="1"/>
              <a:t>keit</a:t>
            </a:r>
            <a:r>
              <a:rPr lang="fr-FR" i="1" dirty="0"/>
              <a:t>, -</a:t>
            </a:r>
            <a:r>
              <a:rPr lang="fr-FR" i="1" dirty="0" err="1"/>
              <a:t>heit</a:t>
            </a:r>
            <a:r>
              <a:rPr lang="fr-FR" i="1" dirty="0"/>
              <a:t>, -</a:t>
            </a:r>
            <a:r>
              <a:rPr lang="fr-FR" i="1" dirty="0" err="1"/>
              <a:t>schaft</a:t>
            </a:r>
            <a:endParaRPr lang="fr-FR" i="1" dirty="0"/>
          </a:p>
          <a:p>
            <a:r>
              <a:rPr lang="fr-FR" b="1" dirty="0"/>
              <a:t>les emprunts se terminant par : </a:t>
            </a:r>
            <a:r>
              <a:rPr lang="fr-FR" i="1" dirty="0"/>
              <a:t>-</a:t>
            </a:r>
            <a:r>
              <a:rPr lang="fr-FR" i="1" dirty="0" err="1"/>
              <a:t>ade</a:t>
            </a:r>
            <a:r>
              <a:rPr lang="fr-FR" i="1" dirty="0"/>
              <a:t>, -</a:t>
            </a:r>
            <a:r>
              <a:rPr lang="fr-FR" i="1" dirty="0" err="1"/>
              <a:t>age</a:t>
            </a:r>
            <a:r>
              <a:rPr lang="fr-FR" i="1" dirty="0"/>
              <a:t>, -</a:t>
            </a:r>
            <a:r>
              <a:rPr lang="fr-FR" i="1" dirty="0" err="1"/>
              <a:t>anz</a:t>
            </a:r>
            <a:r>
              <a:rPr lang="fr-FR" i="1" dirty="0"/>
              <a:t>, -</a:t>
            </a:r>
            <a:r>
              <a:rPr lang="fr-FR" i="1" dirty="0" err="1"/>
              <a:t>enz</a:t>
            </a:r>
            <a:r>
              <a:rPr lang="fr-FR" i="1" dirty="0"/>
              <a:t>, -ik, -ion, -</a:t>
            </a:r>
            <a:r>
              <a:rPr lang="fr-FR" i="1" dirty="0" err="1"/>
              <a:t>tät</a:t>
            </a:r>
            <a:r>
              <a:rPr lang="fr-FR" i="1" dirty="0"/>
              <a:t>, -(t)</a:t>
            </a:r>
            <a:r>
              <a:rPr lang="fr-FR" i="1" dirty="0" err="1"/>
              <a:t>ur</a:t>
            </a:r>
            <a:endParaRPr lang="fr-FR" i="1" dirty="0"/>
          </a:p>
          <a:p>
            <a:r>
              <a:rPr lang="fr-FR" b="1" dirty="0"/>
              <a:t>la plupart des mots se terminant par </a:t>
            </a:r>
            <a:r>
              <a:rPr lang="fr-FR" i="1" dirty="0"/>
              <a:t>: -e, -</a:t>
            </a:r>
            <a:r>
              <a:rPr lang="fr-FR" i="1" dirty="0" err="1"/>
              <a:t>ei</a:t>
            </a:r>
            <a:r>
              <a:rPr lang="fr-FR" i="1" dirty="0"/>
              <a:t>, -</a:t>
            </a:r>
            <a:r>
              <a:rPr lang="fr-FR" i="1" dirty="0" err="1"/>
              <a:t>ie</a:t>
            </a:r>
            <a:r>
              <a:rPr lang="fr-FR" i="1" dirty="0"/>
              <a:t>, -in</a:t>
            </a:r>
            <a:endParaRPr lang="fr-CH" i="1" dirty="0"/>
          </a:p>
        </p:txBody>
      </p:sp>
    </p:spTree>
    <p:extLst>
      <p:ext uri="{BB962C8B-B14F-4D97-AF65-F5344CB8AC3E}">
        <p14:creationId xmlns:p14="http://schemas.microsoft.com/office/powerpoint/2010/main" val="78035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36696C-28DD-4BD6-9D16-82D322BCE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Les noms neutres (</a:t>
            </a:r>
            <a:r>
              <a:rPr lang="fr-CH" dirty="0" err="1"/>
              <a:t>das</a:t>
            </a:r>
            <a:r>
              <a:rPr lang="fr-CH" dirty="0"/>
              <a:t>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7EBFF7-C835-485D-94FE-62F280210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u="sng" dirty="0"/>
              <a:t>Les mots suivants sont neutres :</a:t>
            </a:r>
          </a:p>
          <a:p>
            <a:pPr marL="0" indent="0">
              <a:buNone/>
            </a:pPr>
            <a:endParaRPr lang="fr-FR" b="1" u="sng" dirty="0"/>
          </a:p>
          <a:p>
            <a:r>
              <a:rPr lang="fr-FR" b="1" dirty="0"/>
              <a:t>diminutifs se terminant par </a:t>
            </a:r>
            <a:r>
              <a:rPr lang="fr-FR" dirty="0"/>
              <a:t>:</a:t>
            </a:r>
            <a:r>
              <a:rPr lang="fr-FR" b="1" dirty="0"/>
              <a:t> </a:t>
            </a:r>
            <a:r>
              <a:rPr lang="fr-FR" dirty="0"/>
              <a:t>-</a:t>
            </a:r>
            <a:r>
              <a:rPr lang="fr-FR" i="1" dirty="0" err="1"/>
              <a:t>chen</a:t>
            </a:r>
            <a:r>
              <a:rPr lang="fr-FR" dirty="0"/>
              <a:t>, -</a:t>
            </a:r>
            <a:r>
              <a:rPr lang="fr-FR" i="1" dirty="0" err="1"/>
              <a:t>lein</a:t>
            </a:r>
            <a:endParaRPr lang="fr-FR" i="1" dirty="0"/>
          </a:p>
          <a:p>
            <a:r>
              <a:rPr lang="fr-FR" b="1" dirty="0"/>
              <a:t>la plupart des mots se terminant par </a:t>
            </a:r>
            <a:r>
              <a:rPr lang="fr-FR" dirty="0"/>
              <a:t>: </a:t>
            </a:r>
            <a:r>
              <a:rPr lang="fr-FR" i="1" dirty="0"/>
              <a:t>-ment, -</a:t>
            </a:r>
            <a:r>
              <a:rPr lang="fr-FR" i="1" dirty="0" err="1"/>
              <a:t>nis</a:t>
            </a:r>
            <a:r>
              <a:rPr lang="fr-FR" i="1" dirty="0"/>
              <a:t>, -o, -(t)um</a:t>
            </a:r>
            <a:endParaRPr lang="fr-CH" i="1" dirty="0"/>
          </a:p>
          <a:p>
            <a:r>
              <a:rPr lang="fr-CH" b="1" i="1" dirty="0" err="1"/>
              <a:t>das</a:t>
            </a:r>
            <a:r>
              <a:rPr lang="fr-CH" b="1" i="1" dirty="0"/>
              <a:t> Kind, </a:t>
            </a:r>
            <a:r>
              <a:rPr lang="fr-CH" b="1" i="1" dirty="0" err="1"/>
              <a:t>das</a:t>
            </a:r>
            <a:r>
              <a:rPr lang="fr-CH" b="1" i="1" dirty="0"/>
              <a:t> </a:t>
            </a:r>
            <a:r>
              <a:rPr lang="fr-CH" b="1" i="1" dirty="0" err="1"/>
              <a:t>Weib</a:t>
            </a:r>
            <a:endParaRPr lang="fr-CH" b="1" i="1" dirty="0"/>
          </a:p>
        </p:txBody>
      </p:sp>
    </p:spTree>
    <p:extLst>
      <p:ext uri="{BB962C8B-B14F-4D97-AF65-F5344CB8AC3E}">
        <p14:creationId xmlns:p14="http://schemas.microsoft.com/office/powerpoint/2010/main" val="326850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1D6A8-58A3-4CDF-B25D-1770733F2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Attention !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C11FD7-2402-462B-966F-467CF3ED9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/>
              <a:t>Certains mots n’obéissent à aucun des modèles cités, il faut donc bien apprendre </a:t>
            </a:r>
            <a:r>
              <a:rPr lang="fr-CH"/>
              <a:t>son vocabulaire !</a:t>
            </a:r>
          </a:p>
        </p:txBody>
      </p:sp>
    </p:spTree>
    <p:extLst>
      <p:ext uri="{BB962C8B-B14F-4D97-AF65-F5344CB8AC3E}">
        <p14:creationId xmlns:p14="http://schemas.microsoft.com/office/powerpoint/2010/main" val="2402830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497A4F-C091-4389-B13F-D995A39E2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Petit exercice pratique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B3381489-D1A2-4C1F-83D8-F3C9298367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3313" y="3175873"/>
            <a:ext cx="8947150" cy="1949292"/>
          </a:xfr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95776F5-88A3-4717-86E3-B1C1ACBE4334}"/>
              </a:ext>
            </a:extLst>
          </p:cNvPr>
          <p:cNvSpPr txBox="1"/>
          <p:nvPr/>
        </p:nvSpPr>
        <p:spPr>
          <a:xfrm>
            <a:off x="1328840" y="1769594"/>
            <a:ext cx="3986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Der, die ou </a:t>
            </a:r>
            <a:r>
              <a:rPr lang="fr-CH" dirty="0" err="1"/>
              <a:t>das</a:t>
            </a:r>
            <a:r>
              <a:rPr lang="fr-CH" dirty="0"/>
              <a:t> ? A toi de choisir ! </a:t>
            </a:r>
          </a:p>
        </p:txBody>
      </p:sp>
    </p:spTree>
    <p:extLst>
      <p:ext uri="{BB962C8B-B14F-4D97-AF65-F5344CB8AC3E}">
        <p14:creationId xmlns:p14="http://schemas.microsoft.com/office/powerpoint/2010/main" val="1640139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331CA9-C449-4BB1-8E1A-7F5DAEBF0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Réponses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26EBBE-13DC-48A9-A039-825698191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/>
              <a:t>Voici les réponses :</a:t>
            </a:r>
          </a:p>
          <a:p>
            <a:endParaRPr lang="fr-CH" dirty="0"/>
          </a:p>
          <a:p>
            <a:pPr marL="0" indent="0">
              <a:buNone/>
            </a:pPr>
            <a:endParaRPr lang="fr-CH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A928327-018D-4674-8224-6D5D651991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364" y="3273454"/>
            <a:ext cx="10059272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096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E9A892-32FA-4E27-9C66-1E527A975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Bon travail !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00AAAB-DE8A-4B94-8F81-E4F83ED10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/>
              <a:t>Viel </a:t>
            </a:r>
            <a:r>
              <a:rPr lang="fr-CH" dirty="0" err="1"/>
              <a:t>Spass</a:t>
            </a:r>
            <a:r>
              <a:rPr lang="fr-CH" dirty="0"/>
              <a:t> </a:t>
            </a:r>
            <a:r>
              <a:rPr lang="fr-CH" dirty="0" err="1"/>
              <a:t>beim</a:t>
            </a:r>
            <a:r>
              <a:rPr lang="fr-CH" dirty="0"/>
              <a:t> </a:t>
            </a:r>
            <a:r>
              <a:rPr lang="fr-CH" dirty="0" err="1"/>
              <a:t>Deutschlernen</a:t>
            </a:r>
            <a:r>
              <a:rPr lang="fr-CH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7140792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448</Words>
  <Application>Microsoft Office PowerPoint</Application>
  <PresentationFormat>Grand écran</PresentationFormat>
  <Paragraphs>41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Ressource d’apprentissage 4</vt:lpstr>
      <vt:lpstr>Les genres en allemand</vt:lpstr>
      <vt:lpstr>Les noms masculins (der)</vt:lpstr>
      <vt:lpstr>Les noms féminins (die)</vt:lpstr>
      <vt:lpstr>Les noms neutres (das)</vt:lpstr>
      <vt:lpstr>Attention !</vt:lpstr>
      <vt:lpstr>Petit exercice pratique</vt:lpstr>
      <vt:lpstr>Réponses</vt:lpstr>
      <vt:lpstr>Bon travail 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Ressources d’apprentissage</dc:title>
  <dc:creator>Alexei Porret</dc:creator>
  <cp:lastModifiedBy>Alexei Porret</cp:lastModifiedBy>
  <cp:revision>2</cp:revision>
  <dcterms:created xsi:type="dcterms:W3CDTF">2022-04-26T09:03:13Z</dcterms:created>
  <dcterms:modified xsi:type="dcterms:W3CDTF">2022-04-26T10:58:49Z</dcterms:modified>
</cp:coreProperties>
</file>