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72" y="30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7551-9D85-4312-AD24-2A452429F61B}" type="datetimeFigureOut">
              <a:rPr lang="fr-CH" smtClean="0"/>
              <a:t>06.07.2022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B3D5-7A8B-4532-B31F-00772616950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3105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7551-9D85-4312-AD24-2A452429F61B}" type="datetimeFigureOut">
              <a:rPr lang="fr-CH" smtClean="0"/>
              <a:t>06.07.2022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B3D5-7A8B-4532-B31F-00772616950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13967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7551-9D85-4312-AD24-2A452429F61B}" type="datetimeFigureOut">
              <a:rPr lang="fr-CH" smtClean="0"/>
              <a:t>06.07.2022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B3D5-7A8B-4532-B31F-00772616950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18129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7551-9D85-4312-AD24-2A452429F61B}" type="datetimeFigureOut">
              <a:rPr lang="fr-CH" smtClean="0"/>
              <a:t>06.07.2022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B3D5-7A8B-4532-B31F-007726169509}" type="slidenum">
              <a:rPr lang="fr-CH" smtClean="0"/>
              <a:t>‹N°›</a:t>
            </a:fld>
            <a:endParaRPr lang="fr-CH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682924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7551-9D85-4312-AD24-2A452429F61B}" type="datetimeFigureOut">
              <a:rPr lang="fr-CH" smtClean="0"/>
              <a:t>06.07.2022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B3D5-7A8B-4532-B31F-00772616950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990496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7551-9D85-4312-AD24-2A452429F61B}" type="datetimeFigureOut">
              <a:rPr lang="fr-CH" smtClean="0"/>
              <a:t>06.07.2022</a:t>
            </a:fld>
            <a:endParaRPr lang="fr-C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B3D5-7A8B-4532-B31F-00772616950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295629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7551-9D85-4312-AD24-2A452429F61B}" type="datetimeFigureOut">
              <a:rPr lang="fr-CH" smtClean="0"/>
              <a:t>06.07.2022</a:t>
            </a:fld>
            <a:endParaRPr lang="fr-C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B3D5-7A8B-4532-B31F-00772616950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462876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7551-9D85-4312-AD24-2A452429F61B}" type="datetimeFigureOut">
              <a:rPr lang="fr-CH" smtClean="0"/>
              <a:t>06.07.2022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B3D5-7A8B-4532-B31F-00772616950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2416761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7551-9D85-4312-AD24-2A452429F61B}" type="datetimeFigureOut">
              <a:rPr lang="fr-CH" smtClean="0"/>
              <a:t>06.07.2022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B3D5-7A8B-4532-B31F-00772616950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929310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7551-9D85-4312-AD24-2A452429F61B}" type="datetimeFigureOut">
              <a:rPr lang="fr-CH" smtClean="0"/>
              <a:t>06.07.2022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B3D5-7A8B-4532-B31F-00772616950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91342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7551-9D85-4312-AD24-2A452429F61B}" type="datetimeFigureOut">
              <a:rPr lang="fr-CH" smtClean="0"/>
              <a:t>06.07.2022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B3D5-7A8B-4532-B31F-00772616950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879552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7551-9D85-4312-AD24-2A452429F61B}" type="datetimeFigureOut">
              <a:rPr lang="fr-CH" smtClean="0"/>
              <a:t>06.07.2022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B3D5-7A8B-4532-B31F-00772616950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08442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7551-9D85-4312-AD24-2A452429F61B}" type="datetimeFigureOut">
              <a:rPr lang="fr-CH" smtClean="0"/>
              <a:t>06.07.2022</a:t>
            </a:fld>
            <a:endParaRPr lang="fr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B3D5-7A8B-4532-B31F-00772616950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530780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7551-9D85-4312-AD24-2A452429F61B}" type="datetimeFigureOut">
              <a:rPr lang="fr-CH" smtClean="0"/>
              <a:t>06.07.2022</a:t>
            </a:fld>
            <a:endParaRPr lang="fr-CH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B3D5-7A8B-4532-B31F-00772616950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164783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7551-9D85-4312-AD24-2A452429F61B}" type="datetimeFigureOut">
              <a:rPr lang="fr-CH" smtClean="0"/>
              <a:t>06.07.2022</a:t>
            </a:fld>
            <a:endParaRPr lang="fr-CH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B3D5-7A8B-4532-B31F-00772616950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99557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7551-9D85-4312-AD24-2A452429F61B}" type="datetimeFigureOut">
              <a:rPr lang="fr-CH" smtClean="0"/>
              <a:t>06.07.2022</a:t>
            </a:fld>
            <a:endParaRPr lang="fr-CH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B3D5-7A8B-4532-B31F-00772616950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99833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7551-9D85-4312-AD24-2A452429F61B}" type="datetimeFigureOut">
              <a:rPr lang="fr-CH" smtClean="0"/>
              <a:t>06.07.2022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B3D5-7A8B-4532-B31F-00772616950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045968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C9E7551-9D85-4312-AD24-2A452429F61B}" type="datetimeFigureOut">
              <a:rPr lang="fr-CH" smtClean="0"/>
              <a:t>06.07.2022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AB3D5-7A8B-4532-B31F-00772616950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486756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BF9463-93DF-B510-DF53-7C7762A234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Ressource d’apprentissage 7</a:t>
            </a:r>
            <a:endParaRPr lang="fr-CH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FB13241-3DC5-C5F1-6E10-E8907D1B4F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Les pronoms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5023661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BDCB9C-135F-29AB-DAA4-2DEE3121C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2) Les pronoms possessifs</a:t>
            </a:r>
            <a:br>
              <a:rPr lang="fr-CH" dirty="0"/>
            </a:br>
            <a:r>
              <a:rPr lang="fr-CH" dirty="0"/>
              <a:t>Quelques exemples concrets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9C51BC6-DF4B-37F1-DADE-9156151F5A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H" dirty="0"/>
              <a:t>- Maria </a:t>
            </a:r>
            <a:r>
              <a:rPr lang="fr-CH" dirty="0" err="1"/>
              <a:t>will</a:t>
            </a:r>
            <a:r>
              <a:rPr lang="fr-CH" dirty="0"/>
              <a:t> </a:t>
            </a:r>
            <a:r>
              <a:rPr lang="fr-CH" b="1" dirty="0" err="1"/>
              <a:t>ihren</a:t>
            </a:r>
            <a:r>
              <a:rPr lang="fr-CH" dirty="0"/>
              <a:t> Hund </a:t>
            </a:r>
            <a:r>
              <a:rPr lang="fr-CH" dirty="0" err="1"/>
              <a:t>streicheln</a:t>
            </a:r>
            <a:r>
              <a:rPr lang="fr-CH" dirty="0"/>
              <a:t> 	= Maria veut caresser </a:t>
            </a:r>
            <a:r>
              <a:rPr lang="fr-CH" b="1" dirty="0"/>
              <a:t>son</a:t>
            </a:r>
            <a:r>
              <a:rPr lang="fr-CH" dirty="0"/>
              <a:t> chien.</a:t>
            </a:r>
          </a:p>
          <a:p>
            <a:pPr marL="0" indent="0">
              <a:buNone/>
            </a:pPr>
            <a:r>
              <a:rPr lang="fr-CH" dirty="0"/>
              <a:t>Maria étant une femme, =&gt; féminin -&gt; base «</a:t>
            </a:r>
            <a:r>
              <a:rPr lang="fr-CH" b="1" dirty="0" err="1"/>
              <a:t>ihr</a:t>
            </a:r>
            <a:r>
              <a:rPr lang="fr-CH" dirty="0"/>
              <a:t>» </a:t>
            </a:r>
          </a:p>
          <a:p>
            <a:pPr marL="0" indent="0">
              <a:buNone/>
            </a:pPr>
            <a:r>
              <a:rPr lang="fr-CH" dirty="0"/>
              <a:t>Elle veut caresser qui, ou quoi ? CVD -&gt; </a:t>
            </a:r>
            <a:r>
              <a:rPr lang="fr-CH" b="1" dirty="0"/>
              <a:t>Accusatif</a:t>
            </a:r>
            <a:r>
              <a:rPr lang="fr-CH" dirty="0"/>
              <a:t> </a:t>
            </a:r>
          </a:p>
          <a:p>
            <a:pPr marL="0" indent="0">
              <a:buNone/>
            </a:pPr>
            <a:r>
              <a:rPr lang="fr-CH" dirty="0"/>
              <a:t>Der Hund -&gt; </a:t>
            </a:r>
            <a:r>
              <a:rPr lang="fr-CH" b="1" dirty="0"/>
              <a:t>Masculin</a:t>
            </a:r>
            <a:r>
              <a:rPr lang="fr-CH" dirty="0"/>
              <a:t>			</a:t>
            </a:r>
          </a:p>
          <a:p>
            <a:pPr marL="0" indent="0">
              <a:buNone/>
            </a:pPr>
            <a:endParaRPr lang="fr-CH" dirty="0"/>
          </a:p>
          <a:p>
            <a:pPr marL="0" indent="0">
              <a:buNone/>
            </a:pPr>
            <a:r>
              <a:rPr lang="fr-CH" dirty="0"/>
              <a:t>- Die Kinder </a:t>
            </a:r>
            <a:r>
              <a:rPr lang="fr-CH" dirty="0" err="1"/>
              <a:t>reden</a:t>
            </a:r>
            <a:r>
              <a:rPr lang="fr-CH" dirty="0"/>
              <a:t> mit </a:t>
            </a:r>
            <a:r>
              <a:rPr lang="fr-CH" b="1" dirty="0" err="1"/>
              <a:t>ihren</a:t>
            </a:r>
            <a:r>
              <a:rPr lang="fr-CH" dirty="0"/>
              <a:t> </a:t>
            </a:r>
            <a:r>
              <a:rPr lang="fr-CH" dirty="0" err="1"/>
              <a:t>Eltern</a:t>
            </a:r>
            <a:r>
              <a:rPr lang="fr-CH" dirty="0"/>
              <a:t>.</a:t>
            </a:r>
          </a:p>
          <a:p>
            <a:pPr marL="0" indent="0">
              <a:buNone/>
            </a:pPr>
            <a:r>
              <a:rPr lang="fr-CH" dirty="0"/>
              <a:t>Die Kinder =&gt; </a:t>
            </a:r>
            <a:r>
              <a:rPr lang="fr-CH" b="1" dirty="0"/>
              <a:t>pluriel</a:t>
            </a:r>
            <a:r>
              <a:rPr lang="fr-CH" dirty="0"/>
              <a:t> -&gt; base «</a:t>
            </a:r>
            <a:r>
              <a:rPr lang="fr-CH" b="1" dirty="0" err="1"/>
              <a:t>ihr</a:t>
            </a:r>
            <a:r>
              <a:rPr lang="fr-CH" dirty="0"/>
              <a:t>»</a:t>
            </a:r>
          </a:p>
          <a:p>
            <a:pPr marL="0" indent="0">
              <a:buNone/>
            </a:pPr>
            <a:r>
              <a:rPr lang="fr-CH" dirty="0"/>
              <a:t>Ils discutent avec -&gt; mit + </a:t>
            </a:r>
            <a:r>
              <a:rPr lang="fr-CH" b="1" dirty="0"/>
              <a:t>Datif</a:t>
            </a:r>
          </a:p>
          <a:p>
            <a:pPr marL="0" indent="0">
              <a:buNone/>
            </a:pP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4014513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2AD3A7-CC89-B262-D3F5-65B1D03B5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3) Les pronoms réfléchis</a:t>
            </a:r>
            <a:br>
              <a:rPr lang="fr-CH" dirty="0"/>
            </a:br>
            <a:r>
              <a:rPr lang="fr-CH" dirty="0" err="1"/>
              <a:t>Reflexivpronomen</a:t>
            </a:r>
            <a:endParaRPr lang="fr-CH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0A566D7-FFB8-A9CB-43E0-9CE4F6972C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/>
              <a:t>Les pronoms réfléchis accompagnent les verbes réfléchis. </a:t>
            </a:r>
          </a:p>
          <a:p>
            <a:pPr marL="0" indent="0">
              <a:buNone/>
            </a:pPr>
            <a:endParaRPr lang="fr-CH" dirty="0"/>
          </a:p>
          <a:p>
            <a:pPr marL="0" indent="0">
              <a:buNone/>
            </a:pPr>
            <a:r>
              <a:rPr lang="fr-CH" dirty="0"/>
              <a:t>Voici quelques exemples de verbes réfléchis :</a:t>
            </a:r>
          </a:p>
          <a:p>
            <a:pPr marL="0" indent="0">
              <a:buNone/>
            </a:pPr>
            <a:r>
              <a:rPr lang="fr-CH" dirty="0"/>
              <a:t>	</a:t>
            </a:r>
            <a:r>
              <a:rPr lang="fr-CH" dirty="0" err="1"/>
              <a:t>sich</a:t>
            </a:r>
            <a:r>
              <a:rPr lang="fr-CH" dirty="0"/>
              <a:t> </a:t>
            </a:r>
            <a:r>
              <a:rPr lang="fr-CH" dirty="0" err="1"/>
              <a:t>erinnern</a:t>
            </a:r>
            <a:endParaRPr lang="fr-CH" dirty="0"/>
          </a:p>
          <a:p>
            <a:pPr marL="0" indent="0">
              <a:buNone/>
            </a:pPr>
            <a:r>
              <a:rPr lang="fr-CH" dirty="0"/>
              <a:t>	</a:t>
            </a:r>
            <a:r>
              <a:rPr lang="fr-CH" dirty="0" err="1"/>
              <a:t>sich</a:t>
            </a:r>
            <a:r>
              <a:rPr lang="fr-CH" dirty="0"/>
              <a:t> </a:t>
            </a:r>
            <a:r>
              <a:rPr lang="fr-CH" dirty="0" err="1"/>
              <a:t>duschen</a:t>
            </a:r>
            <a:endParaRPr lang="fr-CH" dirty="0"/>
          </a:p>
          <a:p>
            <a:pPr marL="0" indent="0">
              <a:buNone/>
            </a:pPr>
            <a:r>
              <a:rPr lang="fr-CH" dirty="0"/>
              <a:t>	</a:t>
            </a:r>
            <a:r>
              <a:rPr lang="fr-CH" dirty="0" err="1"/>
              <a:t>sich</a:t>
            </a:r>
            <a:r>
              <a:rPr lang="fr-CH" dirty="0"/>
              <a:t> </a:t>
            </a:r>
            <a:r>
              <a:rPr lang="fr-CH" dirty="0" err="1"/>
              <a:t>vorstellen</a:t>
            </a:r>
            <a:endParaRPr lang="fr-CH" dirty="0"/>
          </a:p>
          <a:p>
            <a:pPr marL="0" indent="0">
              <a:buNone/>
            </a:pPr>
            <a:r>
              <a:rPr lang="fr-CH" dirty="0"/>
              <a:t>	</a:t>
            </a:r>
            <a:r>
              <a:rPr lang="fr-CH" dirty="0" err="1"/>
              <a:t>sich</a:t>
            </a:r>
            <a:r>
              <a:rPr lang="fr-CH" dirty="0"/>
              <a:t> </a:t>
            </a:r>
            <a:r>
              <a:rPr lang="fr-CH" dirty="0" err="1"/>
              <a:t>fühlen</a:t>
            </a:r>
            <a:endParaRPr lang="fr-CH" dirty="0"/>
          </a:p>
          <a:p>
            <a:pPr marL="0" indent="0">
              <a:buNone/>
            </a:pPr>
            <a:r>
              <a:rPr lang="fr-CH" dirty="0"/>
              <a:t>	…</a:t>
            </a:r>
          </a:p>
        </p:txBody>
      </p:sp>
    </p:spTree>
    <p:extLst>
      <p:ext uri="{BB962C8B-B14F-4D97-AF65-F5344CB8AC3E}">
        <p14:creationId xmlns:p14="http://schemas.microsoft.com/office/powerpoint/2010/main" val="574745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5DBD89-316C-4DF8-5A03-17555EDAC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3) Pronoms réfléchis</a:t>
            </a:r>
            <a:br>
              <a:rPr lang="fr-CH" dirty="0"/>
            </a:br>
            <a:r>
              <a:rPr lang="fr-CH" dirty="0" err="1"/>
              <a:t>Reflexivpronomen</a:t>
            </a:r>
            <a:endParaRPr lang="fr-CH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F303ACD-7675-2036-3739-57321D652E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H" dirty="0"/>
              <a:t>Voici les formes que peuvent prendre les pronoms réfléchis :</a:t>
            </a:r>
          </a:p>
          <a:p>
            <a:pPr marL="0" indent="0">
              <a:buNone/>
            </a:pPr>
            <a:r>
              <a:rPr lang="fr-CH" dirty="0"/>
              <a:t>Sous la forme de : je me lave, tu te laves, etc…</a:t>
            </a:r>
          </a:p>
          <a:p>
            <a:pPr marL="0" indent="0">
              <a:buNone/>
            </a:pPr>
            <a:endParaRPr lang="fr-CH" dirty="0"/>
          </a:p>
          <a:p>
            <a:pPr marL="0" indent="0">
              <a:buNone/>
            </a:pPr>
            <a:endParaRPr lang="fr-CH" dirty="0"/>
          </a:p>
          <a:p>
            <a:pPr marL="0" indent="0">
              <a:buNone/>
            </a:pPr>
            <a:endParaRPr lang="fr-CH" dirty="0"/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E2913A86-08A6-52CD-E51B-CFFD511A27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0663897"/>
              </p:ext>
            </p:extLst>
          </p:nvPr>
        </p:nvGraphicFramePr>
        <p:xfrm>
          <a:off x="1284472" y="3108959"/>
          <a:ext cx="8127999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5075">
                  <a:extLst>
                    <a:ext uri="{9D8B030D-6E8A-4147-A177-3AD203B41FA5}">
                      <a16:colId xmlns:a16="http://schemas.microsoft.com/office/drawing/2014/main" val="2591376310"/>
                    </a:ext>
                  </a:extLst>
                </a:gridCol>
                <a:gridCol w="3005418">
                  <a:extLst>
                    <a:ext uri="{9D8B030D-6E8A-4147-A177-3AD203B41FA5}">
                      <a16:colId xmlns:a16="http://schemas.microsoft.com/office/drawing/2014/main" val="1949225580"/>
                    </a:ext>
                  </a:extLst>
                </a:gridCol>
                <a:gridCol w="3307506">
                  <a:extLst>
                    <a:ext uri="{9D8B030D-6E8A-4147-A177-3AD203B41FA5}">
                      <a16:colId xmlns:a16="http://schemas.microsoft.com/office/drawing/2014/main" val="37658340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/>
                        <a:t>à l’accusatif </a:t>
                      </a:r>
                    </a:p>
                    <a:p>
                      <a:r>
                        <a:rPr lang="fr-CH" dirty="0"/>
                        <a:t>(</a:t>
                      </a:r>
                      <a:r>
                        <a:rPr lang="fr-CH" dirty="0" err="1"/>
                        <a:t>sich</a:t>
                      </a:r>
                      <a:r>
                        <a:rPr lang="fr-CH" dirty="0"/>
                        <a:t> </a:t>
                      </a:r>
                      <a:r>
                        <a:rPr lang="fr-CH" dirty="0" err="1"/>
                        <a:t>waschen</a:t>
                      </a:r>
                      <a:r>
                        <a:rPr lang="fr-CH" dirty="0"/>
                        <a:t>)</a:t>
                      </a:r>
                    </a:p>
                    <a:p>
                      <a:r>
                        <a:rPr lang="fr-CH" dirty="0"/>
                        <a:t>(= se laver)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/>
                        <a:t>au datif</a:t>
                      </a:r>
                    </a:p>
                    <a:p>
                      <a:r>
                        <a:rPr lang="fr-CH" dirty="0"/>
                        <a:t>(</a:t>
                      </a:r>
                      <a:r>
                        <a:rPr lang="fr-CH" dirty="0" err="1"/>
                        <a:t>sich</a:t>
                      </a:r>
                      <a:r>
                        <a:rPr lang="fr-CH" dirty="0"/>
                        <a:t> die </a:t>
                      </a:r>
                      <a:r>
                        <a:rPr lang="fr-CH" dirty="0" err="1"/>
                        <a:t>Zähne</a:t>
                      </a:r>
                      <a:r>
                        <a:rPr lang="fr-CH" dirty="0"/>
                        <a:t> </a:t>
                      </a:r>
                      <a:r>
                        <a:rPr lang="fr-CH" dirty="0" err="1"/>
                        <a:t>putzen</a:t>
                      </a:r>
                      <a:r>
                        <a:rPr lang="fr-CH" dirty="0"/>
                        <a:t>)</a:t>
                      </a:r>
                    </a:p>
                    <a:p>
                      <a:r>
                        <a:rPr lang="fr-CH" dirty="0"/>
                        <a:t>(se brosser les dents)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41304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dirty="0" err="1"/>
                        <a:t>ich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wasche</a:t>
                      </a:r>
                      <a:r>
                        <a:rPr lang="fr-CH" dirty="0"/>
                        <a:t> </a:t>
                      </a:r>
                      <a:r>
                        <a:rPr lang="fr-CH" b="1" dirty="0" err="1"/>
                        <a:t>mich</a:t>
                      </a:r>
                      <a:endParaRPr lang="fr-CH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putze</a:t>
                      </a:r>
                      <a:r>
                        <a:rPr lang="fr-CH" dirty="0"/>
                        <a:t> </a:t>
                      </a:r>
                      <a:r>
                        <a:rPr lang="fr-CH" b="1" dirty="0"/>
                        <a:t>mir</a:t>
                      </a:r>
                      <a:r>
                        <a:rPr lang="fr-CH" dirty="0"/>
                        <a:t> die </a:t>
                      </a:r>
                      <a:r>
                        <a:rPr lang="fr-CH" dirty="0" err="1"/>
                        <a:t>Zähne</a:t>
                      </a:r>
                      <a:endParaRPr lang="fr-C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8271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dirty="0"/>
                        <a:t>du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wäschst</a:t>
                      </a:r>
                      <a:r>
                        <a:rPr lang="fr-CH" dirty="0"/>
                        <a:t> </a:t>
                      </a:r>
                      <a:r>
                        <a:rPr lang="fr-CH" b="1" dirty="0" err="1"/>
                        <a:t>dich</a:t>
                      </a:r>
                      <a:endParaRPr lang="fr-CH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putzt</a:t>
                      </a:r>
                      <a:r>
                        <a:rPr lang="fr-CH" dirty="0"/>
                        <a:t> </a:t>
                      </a:r>
                      <a:r>
                        <a:rPr lang="fr-CH" b="1" dirty="0" err="1"/>
                        <a:t>dir</a:t>
                      </a:r>
                      <a:r>
                        <a:rPr lang="fr-CH" dirty="0"/>
                        <a:t> die </a:t>
                      </a:r>
                      <a:r>
                        <a:rPr lang="fr-CH" dirty="0" err="1"/>
                        <a:t>Zähne</a:t>
                      </a:r>
                      <a:r>
                        <a:rPr lang="fr-CH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75202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dirty="0"/>
                        <a:t>er, es, </a:t>
                      </a:r>
                      <a:r>
                        <a:rPr lang="fr-CH" dirty="0" err="1"/>
                        <a:t>sie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wäscht</a:t>
                      </a:r>
                      <a:r>
                        <a:rPr lang="fr-CH" dirty="0"/>
                        <a:t> </a:t>
                      </a:r>
                      <a:r>
                        <a:rPr lang="fr-CH" b="1" dirty="0" err="1"/>
                        <a:t>sich</a:t>
                      </a:r>
                      <a:endParaRPr lang="fr-CH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putzt</a:t>
                      </a:r>
                      <a:r>
                        <a:rPr lang="fr-CH" dirty="0"/>
                        <a:t> </a:t>
                      </a:r>
                      <a:r>
                        <a:rPr lang="fr-CH" b="1" dirty="0" err="1"/>
                        <a:t>sich</a:t>
                      </a:r>
                      <a:r>
                        <a:rPr lang="fr-CH" dirty="0"/>
                        <a:t> die </a:t>
                      </a:r>
                      <a:r>
                        <a:rPr lang="fr-CH" dirty="0" err="1"/>
                        <a:t>Zähne</a:t>
                      </a:r>
                      <a:r>
                        <a:rPr lang="fr-CH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31853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dirty="0" err="1"/>
                        <a:t>wir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waschen</a:t>
                      </a:r>
                      <a:r>
                        <a:rPr lang="fr-CH" dirty="0"/>
                        <a:t> </a:t>
                      </a:r>
                      <a:r>
                        <a:rPr lang="fr-CH" b="1" dirty="0"/>
                        <a:t>uns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putzen</a:t>
                      </a:r>
                      <a:r>
                        <a:rPr lang="fr-CH" dirty="0"/>
                        <a:t> </a:t>
                      </a:r>
                      <a:r>
                        <a:rPr lang="fr-CH" b="1" dirty="0"/>
                        <a:t>uns</a:t>
                      </a:r>
                      <a:r>
                        <a:rPr lang="fr-CH" dirty="0"/>
                        <a:t> die </a:t>
                      </a:r>
                      <a:r>
                        <a:rPr lang="fr-CH" dirty="0" err="1"/>
                        <a:t>Zähne</a:t>
                      </a:r>
                      <a:endParaRPr lang="fr-C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11747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dirty="0" err="1"/>
                        <a:t>ihr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wascht</a:t>
                      </a:r>
                      <a:r>
                        <a:rPr lang="fr-CH" dirty="0"/>
                        <a:t> </a:t>
                      </a:r>
                      <a:r>
                        <a:rPr lang="fr-CH" b="1" dirty="0" err="1"/>
                        <a:t>euch</a:t>
                      </a:r>
                      <a:endParaRPr lang="fr-CH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putzt</a:t>
                      </a:r>
                      <a:r>
                        <a:rPr lang="fr-CH" dirty="0"/>
                        <a:t> </a:t>
                      </a:r>
                      <a:r>
                        <a:rPr lang="fr-CH" b="1" dirty="0" err="1"/>
                        <a:t>euch</a:t>
                      </a:r>
                      <a:r>
                        <a:rPr lang="fr-CH" dirty="0"/>
                        <a:t> die </a:t>
                      </a:r>
                      <a:r>
                        <a:rPr lang="fr-CH" dirty="0" err="1"/>
                        <a:t>Zähne</a:t>
                      </a:r>
                      <a:endParaRPr lang="fr-C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35075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dirty="0" err="1"/>
                        <a:t>sie</a:t>
                      </a:r>
                      <a:r>
                        <a:rPr lang="fr-CH" dirty="0"/>
                        <a:t> / </a:t>
                      </a:r>
                      <a:r>
                        <a:rPr lang="fr-CH" dirty="0" err="1"/>
                        <a:t>Sie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waschen</a:t>
                      </a:r>
                      <a:r>
                        <a:rPr lang="fr-CH" dirty="0"/>
                        <a:t> </a:t>
                      </a:r>
                      <a:r>
                        <a:rPr lang="fr-CH" b="1" dirty="0" err="1"/>
                        <a:t>sich</a:t>
                      </a:r>
                      <a:endParaRPr lang="fr-CH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putzen</a:t>
                      </a:r>
                      <a:r>
                        <a:rPr lang="fr-CH" dirty="0"/>
                        <a:t> </a:t>
                      </a:r>
                      <a:r>
                        <a:rPr lang="fr-CH" b="1" dirty="0" err="1"/>
                        <a:t>sich</a:t>
                      </a:r>
                      <a:r>
                        <a:rPr lang="fr-CH" dirty="0"/>
                        <a:t> die </a:t>
                      </a:r>
                      <a:r>
                        <a:rPr lang="fr-CH" dirty="0" err="1"/>
                        <a:t>Zähne</a:t>
                      </a:r>
                      <a:endParaRPr lang="fr-C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06952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2719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7213F7-4F43-4219-5AB0-66D245FB8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4) Les pronoms relatifs</a:t>
            </a:r>
            <a:br>
              <a:rPr lang="fr-CH" dirty="0"/>
            </a:br>
            <a:r>
              <a:rPr lang="fr-CH" dirty="0" err="1"/>
              <a:t>Relativpronomen</a:t>
            </a:r>
            <a:endParaRPr lang="fr-CH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7EB12BC-F34B-893E-B981-1C287F8DEC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CH" dirty="0"/>
          </a:p>
          <a:p>
            <a:pPr marL="0" indent="0">
              <a:buNone/>
            </a:pPr>
            <a:r>
              <a:rPr lang="fr-CH" dirty="0"/>
              <a:t>Nous parlerons des pronoms relatifs dans une autre ressource !</a:t>
            </a:r>
          </a:p>
        </p:txBody>
      </p:sp>
    </p:spTree>
    <p:extLst>
      <p:ext uri="{BB962C8B-B14F-4D97-AF65-F5344CB8AC3E}">
        <p14:creationId xmlns:p14="http://schemas.microsoft.com/office/powerpoint/2010/main" val="10815900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DE4A1D-31AA-D22C-4993-D14807686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Bon travail !	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8A90162-4959-2C06-6387-192A476D3C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H" dirty="0"/>
              <a:t>Viel </a:t>
            </a:r>
            <a:r>
              <a:rPr lang="fr-CH" dirty="0" err="1"/>
              <a:t>Spass</a:t>
            </a:r>
            <a:r>
              <a:rPr lang="fr-CH" dirty="0"/>
              <a:t> </a:t>
            </a:r>
            <a:r>
              <a:rPr lang="fr-CH" dirty="0" err="1"/>
              <a:t>beim</a:t>
            </a:r>
            <a:r>
              <a:rPr lang="fr-CH" dirty="0"/>
              <a:t> </a:t>
            </a:r>
            <a:r>
              <a:rPr lang="fr-CH" dirty="0" err="1"/>
              <a:t>Deutschlernen</a:t>
            </a:r>
            <a:r>
              <a:rPr lang="fr-CH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856580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ED90E0-F72D-E4E5-8A57-A4282F485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pronoms - Introduction</a:t>
            </a:r>
            <a:endParaRPr lang="fr-CH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E2DCCCA-2416-5007-31F0-83E77A03AB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Il existe en allemand, comme en français, différents types de pronoms. Tu trouveras dans cette ressource tous ces types de pronoms dans des tableaux distincts. </a:t>
            </a:r>
          </a:p>
          <a:p>
            <a:pPr lvl="1"/>
            <a:r>
              <a:rPr lang="fr-FR" dirty="0"/>
              <a:t>1) Pronoms personnels (</a:t>
            </a:r>
            <a:r>
              <a:rPr lang="fr-FR" dirty="0" err="1"/>
              <a:t>Personalpronomen</a:t>
            </a:r>
            <a:r>
              <a:rPr lang="fr-FR" dirty="0"/>
              <a:t>)</a:t>
            </a:r>
          </a:p>
          <a:p>
            <a:pPr lvl="1"/>
            <a:r>
              <a:rPr lang="fr-FR" dirty="0"/>
              <a:t>2) Pronoms possessifs (</a:t>
            </a:r>
            <a:r>
              <a:rPr lang="fr-FR" dirty="0" err="1"/>
              <a:t>Possessivpronomen</a:t>
            </a:r>
            <a:r>
              <a:rPr lang="fr-FR" dirty="0"/>
              <a:t>)</a:t>
            </a:r>
          </a:p>
          <a:p>
            <a:pPr lvl="1"/>
            <a:r>
              <a:rPr lang="fr-FR" dirty="0"/>
              <a:t>3) Pronoms réfléchis (</a:t>
            </a:r>
            <a:r>
              <a:rPr lang="fr-FR" dirty="0" err="1"/>
              <a:t>Reflexivpronomen</a:t>
            </a:r>
            <a:r>
              <a:rPr lang="fr-FR" dirty="0"/>
              <a:t>)</a:t>
            </a:r>
          </a:p>
          <a:p>
            <a:pPr lvl="1"/>
            <a:r>
              <a:rPr lang="fr-FR" dirty="0"/>
              <a:t>4) Pronoms relatifs (</a:t>
            </a:r>
            <a:r>
              <a:rPr lang="fr-FR" dirty="0" err="1"/>
              <a:t>Relativpronomen</a:t>
            </a:r>
            <a:r>
              <a:rPr lang="fr-FR" dirty="0"/>
              <a:t>)*</a:t>
            </a:r>
          </a:p>
          <a:p>
            <a:pPr lvl="1"/>
            <a:endParaRPr lang="fr-FR" dirty="0"/>
          </a:p>
          <a:p>
            <a:pPr lvl="1"/>
            <a:endParaRPr lang="fr-FR" dirty="0"/>
          </a:p>
          <a:p>
            <a:pPr marL="457200" lvl="1" indent="0">
              <a:buNone/>
            </a:pPr>
            <a:r>
              <a:rPr lang="fr-FR" dirty="0"/>
              <a:t>* Les pronoms relatifs feront l’objet d’une ressource à part entière !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40186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92950E-248B-9390-BF12-40DF30EBE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1) Les pronoms personnels</a:t>
            </a:r>
            <a:br>
              <a:rPr lang="fr-FR" dirty="0"/>
            </a:br>
            <a:r>
              <a:rPr lang="fr-FR" dirty="0" err="1"/>
              <a:t>Personalpronomen</a:t>
            </a:r>
            <a:endParaRPr lang="fr-CH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1C17EFB-441E-F55C-61BA-7D5838550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9674506" cy="4195481"/>
          </a:xfrm>
        </p:spPr>
        <p:txBody>
          <a:bodyPr/>
          <a:lstStyle/>
          <a:p>
            <a:r>
              <a:rPr lang="fr-FR" dirty="0"/>
              <a:t>Ces pronoms se déclinent en allemand en </a:t>
            </a:r>
            <a:r>
              <a:rPr lang="fr-FR" b="1" dirty="0"/>
              <a:t>genre</a:t>
            </a:r>
            <a:r>
              <a:rPr lang="fr-FR" dirty="0"/>
              <a:t>, en </a:t>
            </a:r>
            <a:r>
              <a:rPr lang="fr-FR" b="1" dirty="0"/>
              <a:t>cas</a:t>
            </a:r>
            <a:r>
              <a:rPr lang="fr-FR" dirty="0"/>
              <a:t> et en </a:t>
            </a:r>
            <a:r>
              <a:rPr lang="fr-FR" b="1" dirty="0"/>
              <a:t>nombre</a:t>
            </a:r>
            <a:r>
              <a:rPr lang="fr-FR" dirty="0"/>
              <a:t>. Ils reprennent aussi bien les sujets que les </a:t>
            </a:r>
            <a:r>
              <a:rPr lang="fr-FR" dirty="0" err="1"/>
              <a:t>coompléments</a:t>
            </a:r>
            <a:r>
              <a:rPr lang="fr-FR" dirty="0"/>
              <a:t>.</a:t>
            </a:r>
          </a:p>
          <a:p>
            <a:endParaRPr lang="fr-FR" dirty="0"/>
          </a:p>
          <a:p>
            <a:r>
              <a:rPr lang="fr-FR" dirty="0"/>
              <a:t>Voici quelques exemples en allemand et en français.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b="1" u="sng" dirty="0"/>
              <a:t>Il</a:t>
            </a:r>
            <a:r>
              <a:rPr lang="fr-FR" dirty="0"/>
              <a:t> est grand		=&gt;	</a:t>
            </a:r>
            <a:r>
              <a:rPr lang="fr-FR" b="1" dirty="0"/>
              <a:t>Er</a:t>
            </a:r>
            <a:r>
              <a:rPr lang="fr-FR" dirty="0"/>
              <a:t> </a:t>
            </a:r>
            <a:r>
              <a:rPr lang="fr-FR" dirty="0" err="1"/>
              <a:t>ist</a:t>
            </a:r>
            <a:r>
              <a:rPr lang="fr-FR" dirty="0"/>
              <a:t> </a:t>
            </a:r>
            <a:r>
              <a:rPr lang="fr-FR" dirty="0" err="1"/>
              <a:t>gross</a:t>
            </a:r>
            <a:r>
              <a:rPr lang="fr-FR" dirty="0"/>
              <a:t>		(Nominatif, singulier, 3</a:t>
            </a:r>
            <a:r>
              <a:rPr lang="fr-FR" baseline="30000" dirty="0"/>
              <a:t>e</a:t>
            </a:r>
            <a:r>
              <a:rPr lang="fr-FR" dirty="0"/>
              <a:t> pers. masc. )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b="1" dirty="0"/>
              <a:t>Je</a:t>
            </a:r>
            <a:r>
              <a:rPr lang="fr-FR" dirty="0"/>
              <a:t> </a:t>
            </a:r>
            <a:r>
              <a:rPr lang="fr-FR" b="1" u="sng" dirty="0"/>
              <a:t>te</a:t>
            </a:r>
            <a:r>
              <a:rPr lang="fr-FR" dirty="0"/>
              <a:t> vois			=&gt; 	</a:t>
            </a:r>
            <a:r>
              <a:rPr lang="fr-FR" b="1" dirty="0" err="1"/>
              <a:t>Ich</a:t>
            </a:r>
            <a:r>
              <a:rPr lang="fr-FR" dirty="0"/>
              <a:t> </a:t>
            </a:r>
            <a:r>
              <a:rPr lang="fr-FR" dirty="0" err="1"/>
              <a:t>sehe</a:t>
            </a:r>
            <a:r>
              <a:rPr lang="fr-FR" dirty="0"/>
              <a:t> </a:t>
            </a:r>
            <a:r>
              <a:rPr lang="fr-FR" b="1" u="sng" dirty="0" err="1"/>
              <a:t>dich</a:t>
            </a:r>
            <a:r>
              <a:rPr lang="fr-FR" dirty="0"/>
              <a:t>	(Accusatif, singulier, 2</a:t>
            </a:r>
            <a:r>
              <a:rPr lang="fr-FR" baseline="30000" dirty="0"/>
              <a:t>e</a:t>
            </a:r>
            <a:r>
              <a:rPr lang="fr-FR" dirty="0"/>
              <a:t> pers.)</a:t>
            </a:r>
            <a:endParaRPr lang="fr-FR" b="1" u="sng" dirty="0"/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b="1" dirty="0"/>
              <a:t>Tu</a:t>
            </a:r>
            <a:r>
              <a:rPr lang="fr-FR" dirty="0"/>
              <a:t> </a:t>
            </a:r>
            <a:r>
              <a:rPr lang="fr-FR" b="1" u="sng" dirty="0"/>
              <a:t>lui</a:t>
            </a:r>
            <a:r>
              <a:rPr lang="fr-FR" dirty="0"/>
              <a:t> donnes		=&gt; 	</a:t>
            </a:r>
            <a:r>
              <a:rPr lang="fr-FR" b="1" dirty="0"/>
              <a:t>Du</a:t>
            </a:r>
            <a:r>
              <a:rPr lang="fr-FR" dirty="0"/>
              <a:t> </a:t>
            </a:r>
            <a:r>
              <a:rPr lang="fr-FR" dirty="0" err="1"/>
              <a:t>gibst</a:t>
            </a:r>
            <a:r>
              <a:rPr lang="fr-FR" dirty="0"/>
              <a:t> </a:t>
            </a:r>
            <a:r>
              <a:rPr lang="fr-FR" b="1" u="sng" dirty="0" err="1"/>
              <a:t>ihm</a:t>
            </a:r>
            <a:r>
              <a:rPr lang="fr-FR" dirty="0"/>
              <a:t>	(Datif, singulier, 3</a:t>
            </a:r>
            <a:r>
              <a:rPr lang="fr-FR" baseline="30000" dirty="0"/>
              <a:t>e</a:t>
            </a:r>
            <a:r>
              <a:rPr lang="fr-FR" dirty="0"/>
              <a:t> pers. masc.)</a:t>
            </a:r>
            <a:endParaRPr lang="fr-FR" b="1" u="sng" dirty="0"/>
          </a:p>
          <a:p>
            <a:pPr marL="0" indent="0">
              <a:buNone/>
            </a:pPr>
            <a:r>
              <a:rPr lang="fr-FR" dirty="0"/>
              <a:t>	</a:t>
            </a:r>
            <a:endParaRPr lang="fr-CH" b="1" u="sng" dirty="0"/>
          </a:p>
        </p:txBody>
      </p:sp>
    </p:spTree>
    <p:extLst>
      <p:ext uri="{BB962C8B-B14F-4D97-AF65-F5344CB8AC3E}">
        <p14:creationId xmlns:p14="http://schemas.microsoft.com/office/powerpoint/2010/main" val="2120676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51287B-0270-459F-CB6C-903320745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1) Les pronoms personnels	</a:t>
            </a:r>
            <a:br>
              <a:rPr lang="fr-FR" dirty="0"/>
            </a:br>
            <a:r>
              <a:rPr lang="fr-FR" dirty="0" err="1"/>
              <a:t>Personalpronomen</a:t>
            </a:r>
            <a:endParaRPr lang="fr-CH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01C0530-8200-3316-2305-E6C66FD772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8946541" cy="4670611"/>
          </a:xfrm>
        </p:spPr>
        <p:txBody>
          <a:bodyPr>
            <a:normAutofit/>
          </a:bodyPr>
          <a:lstStyle/>
          <a:p>
            <a:r>
              <a:rPr lang="fr-FR" sz="1600" dirty="0"/>
              <a:t>Voici le tableau récapitulatif avec tous les pronoms personnels ainsi que leurs traductions en français :</a:t>
            </a:r>
          </a:p>
          <a:p>
            <a:endParaRPr lang="fr-FR" sz="1600" dirty="0"/>
          </a:p>
          <a:p>
            <a:endParaRPr lang="fr-FR" sz="1600" dirty="0"/>
          </a:p>
          <a:p>
            <a:endParaRPr lang="fr-FR" sz="1600" dirty="0"/>
          </a:p>
          <a:p>
            <a:endParaRPr lang="fr-FR" sz="1600" dirty="0"/>
          </a:p>
          <a:p>
            <a:endParaRPr lang="fr-FR" sz="1600" dirty="0"/>
          </a:p>
          <a:p>
            <a:endParaRPr lang="fr-FR" sz="1600" dirty="0"/>
          </a:p>
          <a:p>
            <a:endParaRPr lang="fr-FR" sz="1600" dirty="0"/>
          </a:p>
          <a:p>
            <a:endParaRPr lang="fr-FR" sz="1600" dirty="0"/>
          </a:p>
          <a:p>
            <a:endParaRPr lang="fr-FR" sz="1600" dirty="0"/>
          </a:p>
          <a:p>
            <a:r>
              <a:rPr lang="fr-CH" sz="1600" dirty="0"/>
              <a:t>* </a:t>
            </a:r>
            <a:r>
              <a:rPr lang="fr-CH" sz="1600" dirty="0" err="1"/>
              <a:t>sie</a:t>
            </a:r>
            <a:r>
              <a:rPr lang="fr-CH" sz="1600" dirty="0"/>
              <a:t> = ils/elles pluriel / </a:t>
            </a:r>
            <a:r>
              <a:rPr lang="fr-CH" sz="1600" dirty="0" err="1"/>
              <a:t>Sie</a:t>
            </a:r>
            <a:r>
              <a:rPr lang="fr-CH" sz="1600" dirty="0"/>
              <a:t> = «vous» de politesse. Il existe évidemment les 2 formes aux 3 cas !!</a:t>
            </a:r>
            <a:endParaRPr lang="fr-FR" sz="1600" dirty="0"/>
          </a:p>
        </p:txBody>
      </p:sp>
      <p:graphicFrame>
        <p:nvGraphicFramePr>
          <p:cNvPr id="6" name="Tableau 6">
            <a:extLst>
              <a:ext uri="{FF2B5EF4-FFF2-40B4-BE49-F238E27FC236}">
                <a16:creationId xmlns:a16="http://schemas.microsoft.com/office/drawing/2014/main" id="{E9C8B808-8A5D-5775-F03E-F1E3967E78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0555954"/>
              </p:ext>
            </p:extLst>
          </p:nvPr>
        </p:nvGraphicFramePr>
        <p:xfrm>
          <a:off x="1601694" y="2675965"/>
          <a:ext cx="8127999" cy="333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08919756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81733815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461669150"/>
                    </a:ext>
                  </a:extLst>
                </a:gridCol>
              </a:tblGrid>
              <a:tr h="323326">
                <a:tc>
                  <a:txBody>
                    <a:bodyPr/>
                    <a:lstStyle/>
                    <a:p>
                      <a:r>
                        <a:rPr lang="fr-FR" dirty="0"/>
                        <a:t>Nominatif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Accusatif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Datif</a:t>
                      </a:r>
                      <a:endParaRPr lang="fr-C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815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/>
                        <a:t>ich</a:t>
                      </a:r>
                      <a:r>
                        <a:rPr lang="fr-FR" dirty="0"/>
                        <a:t>            je 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/>
                        <a:t>mich</a:t>
                      </a:r>
                      <a:r>
                        <a:rPr lang="fr-FR" dirty="0"/>
                        <a:t>          me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mir          à moi</a:t>
                      </a:r>
                      <a:endParaRPr lang="fr-C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4273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du            tu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/>
                        <a:t>dich</a:t>
                      </a:r>
                      <a:r>
                        <a:rPr lang="fr-FR" dirty="0"/>
                        <a:t>           te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/>
                        <a:t>dir</a:t>
                      </a:r>
                      <a:r>
                        <a:rPr lang="fr-FR" dirty="0"/>
                        <a:t>           à toi</a:t>
                      </a:r>
                      <a:endParaRPr lang="fr-C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4479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er             il (</a:t>
                      </a:r>
                      <a:r>
                        <a:rPr lang="fr-FR" dirty="0" err="1"/>
                        <a:t>masc</a:t>
                      </a:r>
                      <a:r>
                        <a:rPr lang="fr-FR" dirty="0"/>
                        <a:t>)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/>
                        <a:t>ihn</a:t>
                      </a:r>
                      <a:r>
                        <a:rPr lang="fr-FR" dirty="0"/>
                        <a:t>              le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/>
                        <a:t>ihm</a:t>
                      </a:r>
                      <a:r>
                        <a:rPr lang="fr-FR" dirty="0"/>
                        <a:t>         à lui</a:t>
                      </a:r>
                      <a:endParaRPr lang="fr-C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7556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es             il/elle (nt)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es               le/la (nt)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/>
                        <a:t>ihm</a:t>
                      </a:r>
                      <a:r>
                        <a:rPr lang="fr-FR" dirty="0"/>
                        <a:t>         à lui / à elle</a:t>
                      </a:r>
                      <a:endParaRPr lang="fr-C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46114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/>
                        <a:t>sie</a:t>
                      </a:r>
                      <a:r>
                        <a:rPr lang="fr-FR" dirty="0"/>
                        <a:t>            elle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/>
                        <a:t>sie</a:t>
                      </a:r>
                      <a:r>
                        <a:rPr lang="fr-FR" dirty="0"/>
                        <a:t>              la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/>
                        <a:t>ihr</a:t>
                      </a:r>
                      <a:r>
                        <a:rPr lang="fr-FR" dirty="0"/>
                        <a:t>           à elle</a:t>
                      </a:r>
                      <a:endParaRPr lang="fr-C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78763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/>
                        <a:t>wir</a:t>
                      </a:r>
                      <a:r>
                        <a:rPr lang="fr-FR" dirty="0"/>
                        <a:t>           nous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uns             nous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uns         à nous</a:t>
                      </a:r>
                      <a:endParaRPr lang="fr-C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84202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/>
                        <a:t>ihr</a:t>
                      </a:r>
                      <a:r>
                        <a:rPr lang="fr-FR" dirty="0"/>
                        <a:t>            vous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/>
                        <a:t>euch</a:t>
                      </a:r>
                      <a:r>
                        <a:rPr lang="fr-FR" dirty="0"/>
                        <a:t>          vous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/>
                        <a:t>euch</a:t>
                      </a:r>
                      <a:r>
                        <a:rPr lang="fr-FR" dirty="0"/>
                        <a:t>      à vous</a:t>
                      </a:r>
                      <a:endParaRPr lang="fr-C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58785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/>
                        <a:t>sie</a:t>
                      </a:r>
                      <a:r>
                        <a:rPr lang="fr-FR" dirty="0"/>
                        <a:t>/</a:t>
                      </a:r>
                      <a:r>
                        <a:rPr lang="fr-FR" dirty="0" err="1"/>
                        <a:t>Sie</a:t>
                      </a:r>
                      <a:r>
                        <a:rPr lang="fr-FR" dirty="0"/>
                        <a:t>*   ils/ vous 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/>
                        <a:t>sie</a:t>
                      </a:r>
                      <a:r>
                        <a:rPr lang="fr-FR" dirty="0"/>
                        <a:t> / </a:t>
                      </a:r>
                      <a:r>
                        <a:rPr lang="fr-FR" dirty="0" err="1"/>
                        <a:t>Sie</a:t>
                      </a:r>
                      <a:r>
                        <a:rPr lang="fr-FR" dirty="0"/>
                        <a:t>      les / vous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/>
                        <a:t>ihnen</a:t>
                      </a:r>
                      <a:r>
                        <a:rPr lang="fr-FR" dirty="0"/>
                        <a:t>      à eux / vous</a:t>
                      </a:r>
                      <a:endParaRPr lang="fr-C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96490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8896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732506-01B0-0424-2DF3-9810C2124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1) Les pronoms personnels</a:t>
            </a:r>
            <a:br>
              <a:rPr lang="fr-FR" dirty="0"/>
            </a:br>
            <a:r>
              <a:rPr lang="fr-FR" dirty="0" err="1"/>
              <a:t>Personalpronomen</a:t>
            </a:r>
            <a:endParaRPr lang="fr-CH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254F2A8-D309-D0D6-9FA7-61ADF9A732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Petit aide-mémoire</a:t>
            </a:r>
          </a:p>
          <a:p>
            <a:r>
              <a:rPr lang="fr-CH" dirty="0"/>
              <a:t>Réfère-toi aux déterminants !</a:t>
            </a:r>
          </a:p>
          <a:p>
            <a:pPr marL="0" indent="0">
              <a:buNone/>
            </a:pPr>
            <a:r>
              <a:rPr lang="fr-CH" dirty="0"/>
              <a:t>	</a:t>
            </a:r>
            <a:r>
              <a:rPr lang="fr-CH" b="1" dirty="0"/>
              <a:t>Nominatif</a:t>
            </a:r>
            <a:r>
              <a:rPr lang="fr-CH" dirty="0"/>
              <a:t>			</a:t>
            </a:r>
            <a:r>
              <a:rPr lang="fr-CH" b="1" dirty="0"/>
              <a:t>Accusatif</a:t>
            </a:r>
            <a:r>
              <a:rPr lang="fr-CH" dirty="0"/>
              <a:t>		</a:t>
            </a:r>
            <a:r>
              <a:rPr lang="fr-CH" b="1" dirty="0"/>
              <a:t>Datif</a:t>
            </a:r>
          </a:p>
          <a:p>
            <a:pPr marL="0" indent="0">
              <a:buNone/>
            </a:pPr>
            <a:r>
              <a:rPr lang="fr-CH" dirty="0"/>
              <a:t>	</a:t>
            </a:r>
            <a:r>
              <a:rPr lang="fr-CH" b="1" dirty="0">
                <a:solidFill>
                  <a:srgbClr val="FFFF00"/>
                </a:solidFill>
              </a:rPr>
              <a:t>Er</a:t>
            </a:r>
            <a:r>
              <a:rPr lang="fr-CH" dirty="0"/>
              <a:t>	= </a:t>
            </a:r>
            <a:r>
              <a:rPr lang="fr-CH" b="1" dirty="0"/>
              <a:t>d</a:t>
            </a:r>
            <a:r>
              <a:rPr lang="fr-CH" b="1" dirty="0">
                <a:solidFill>
                  <a:srgbClr val="FFFF00"/>
                </a:solidFill>
              </a:rPr>
              <a:t>er</a:t>
            </a:r>
            <a:r>
              <a:rPr lang="fr-CH" b="1" dirty="0"/>
              <a:t>			</a:t>
            </a:r>
            <a:r>
              <a:rPr lang="fr-CH" b="1" dirty="0" err="1"/>
              <a:t>ih</a:t>
            </a:r>
            <a:r>
              <a:rPr lang="fr-CH" b="1" dirty="0" err="1">
                <a:solidFill>
                  <a:srgbClr val="FFFF00"/>
                </a:solidFill>
              </a:rPr>
              <a:t>n</a:t>
            </a:r>
            <a:r>
              <a:rPr lang="fr-CH" b="1" dirty="0"/>
              <a:t>	= de</a:t>
            </a:r>
            <a:r>
              <a:rPr lang="fr-CH" b="1" dirty="0">
                <a:solidFill>
                  <a:srgbClr val="FFFF00"/>
                </a:solidFill>
              </a:rPr>
              <a:t>n</a:t>
            </a:r>
            <a:r>
              <a:rPr lang="fr-CH" b="1" dirty="0"/>
              <a:t>		</a:t>
            </a:r>
            <a:r>
              <a:rPr lang="fr-CH" b="1" dirty="0" err="1"/>
              <a:t>ih</a:t>
            </a:r>
            <a:r>
              <a:rPr lang="fr-CH" b="1" dirty="0" err="1">
                <a:solidFill>
                  <a:srgbClr val="FFFF00"/>
                </a:solidFill>
              </a:rPr>
              <a:t>m</a:t>
            </a:r>
            <a:r>
              <a:rPr lang="fr-CH" b="1" dirty="0"/>
              <a:t>	 = </a:t>
            </a:r>
            <a:r>
              <a:rPr lang="fr-CH" b="1" dirty="0" err="1"/>
              <a:t>de</a:t>
            </a:r>
            <a:r>
              <a:rPr lang="fr-CH" b="1" dirty="0" err="1">
                <a:solidFill>
                  <a:srgbClr val="FFFF00"/>
                </a:solidFill>
              </a:rPr>
              <a:t>m</a:t>
            </a:r>
            <a:endParaRPr lang="fr-CH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fr-CH" dirty="0"/>
              <a:t>	</a:t>
            </a:r>
            <a:r>
              <a:rPr lang="fr-CH" b="1" dirty="0"/>
              <a:t>E</a:t>
            </a:r>
            <a:r>
              <a:rPr lang="fr-CH" b="1" dirty="0">
                <a:solidFill>
                  <a:srgbClr val="FFFF00"/>
                </a:solidFill>
              </a:rPr>
              <a:t>s</a:t>
            </a:r>
            <a:r>
              <a:rPr lang="fr-CH" dirty="0"/>
              <a:t>	= </a:t>
            </a:r>
            <a:r>
              <a:rPr lang="fr-CH" b="1" dirty="0" err="1"/>
              <a:t>da</a:t>
            </a:r>
            <a:r>
              <a:rPr lang="fr-CH" b="1" dirty="0" err="1">
                <a:solidFill>
                  <a:srgbClr val="FFFF00"/>
                </a:solidFill>
              </a:rPr>
              <a:t>s</a:t>
            </a:r>
            <a:r>
              <a:rPr lang="fr-CH" b="1" dirty="0"/>
              <a:t>			e</a:t>
            </a:r>
            <a:r>
              <a:rPr lang="fr-CH" b="1" dirty="0">
                <a:solidFill>
                  <a:srgbClr val="FFFF00"/>
                </a:solidFill>
              </a:rPr>
              <a:t>s</a:t>
            </a:r>
            <a:r>
              <a:rPr lang="fr-CH" b="1" dirty="0"/>
              <a:t>	= </a:t>
            </a:r>
            <a:r>
              <a:rPr lang="fr-CH" b="1" dirty="0" err="1"/>
              <a:t>da</a:t>
            </a:r>
            <a:r>
              <a:rPr lang="fr-CH" b="1" dirty="0" err="1">
                <a:solidFill>
                  <a:srgbClr val="FFFF00"/>
                </a:solidFill>
              </a:rPr>
              <a:t>s</a:t>
            </a:r>
            <a:r>
              <a:rPr lang="fr-CH" b="1" dirty="0"/>
              <a:t>		</a:t>
            </a:r>
            <a:r>
              <a:rPr lang="fr-CH" b="1" dirty="0" err="1"/>
              <a:t>ih</a:t>
            </a:r>
            <a:r>
              <a:rPr lang="fr-CH" b="1" dirty="0" err="1">
                <a:solidFill>
                  <a:srgbClr val="FFFF00"/>
                </a:solidFill>
              </a:rPr>
              <a:t>m</a:t>
            </a:r>
            <a:r>
              <a:rPr lang="fr-CH" b="1" dirty="0"/>
              <a:t> = </a:t>
            </a:r>
            <a:r>
              <a:rPr lang="fr-CH" b="1" dirty="0" err="1"/>
              <a:t>de</a:t>
            </a:r>
            <a:r>
              <a:rPr lang="fr-CH" b="1" dirty="0" err="1">
                <a:solidFill>
                  <a:srgbClr val="FFFF00"/>
                </a:solidFill>
              </a:rPr>
              <a:t>m</a:t>
            </a:r>
            <a:endParaRPr lang="fr-CH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fr-CH" dirty="0"/>
              <a:t>	</a:t>
            </a:r>
            <a:r>
              <a:rPr lang="fr-CH" b="1" dirty="0" err="1"/>
              <a:t>S</a:t>
            </a:r>
            <a:r>
              <a:rPr lang="fr-CH" b="1" dirty="0" err="1">
                <a:solidFill>
                  <a:srgbClr val="FFFF00"/>
                </a:solidFill>
              </a:rPr>
              <a:t>ie</a:t>
            </a:r>
            <a:r>
              <a:rPr lang="fr-CH" dirty="0"/>
              <a:t>	= </a:t>
            </a:r>
            <a:r>
              <a:rPr lang="fr-CH" b="1" dirty="0"/>
              <a:t>d</a:t>
            </a:r>
            <a:r>
              <a:rPr lang="fr-CH" b="1" dirty="0">
                <a:solidFill>
                  <a:srgbClr val="FFFF00"/>
                </a:solidFill>
              </a:rPr>
              <a:t>ie</a:t>
            </a:r>
            <a:r>
              <a:rPr lang="fr-CH" b="1" dirty="0"/>
              <a:t>			</a:t>
            </a:r>
            <a:r>
              <a:rPr lang="fr-CH" b="1" dirty="0" err="1"/>
              <a:t>s</a:t>
            </a:r>
            <a:r>
              <a:rPr lang="fr-CH" b="1" dirty="0" err="1">
                <a:solidFill>
                  <a:srgbClr val="FFFF00"/>
                </a:solidFill>
              </a:rPr>
              <a:t>ie</a:t>
            </a:r>
            <a:r>
              <a:rPr lang="fr-CH" b="1" dirty="0"/>
              <a:t>	= d</a:t>
            </a:r>
            <a:r>
              <a:rPr lang="fr-CH" b="1" dirty="0">
                <a:solidFill>
                  <a:srgbClr val="FFFF00"/>
                </a:solidFill>
              </a:rPr>
              <a:t>ie</a:t>
            </a:r>
            <a:r>
              <a:rPr lang="fr-CH" b="1" dirty="0"/>
              <a:t>		</a:t>
            </a:r>
            <a:r>
              <a:rPr lang="fr-CH" b="1" dirty="0" err="1"/>
              <a:t>ih</a:t>
            </a:r>
            <a:r>
              <a:rPr lang="fr-CH" b="1" dirty="0" err="1">
                <a:solidFill>
                  <a:srgbClr val="FFFF00"/>
                </a:solidFill>
              </a:rPr>
              <a:t>r</a:t>
            </a:r>
            <a:r>
              <a:rPr lang="fr-CH" b="1" dirty="0">
                <a:solidFill>
                  <a:srgbClr val="FFFF00"/>
                </a:solidFill>
              </a:rPr>
              <a:t> </a:t>
            </a:r>
            <a:r>
              <a:rPr lang="fr-CH" b="1" dirty="0"/>
              <a:t>= de</a:t>
            </a:r>
            <a:r>
              <a:rPr lang="fr-CH" b="1" dirty="0">
                <a:solidFill>
                  <a:srgbClr val="FFFF00"/>
                </a:solidFill>
              </a:rPr>
              <a:t>r</a:t>
            </a:r>
          </a:p>
          <a:p>
            <a:pPr marL="0" indent="0">
              <a:buNone/>
            </a:pPr>
            <a:r>
              <a:rPr lang="fr-CH" b="1" dirty="0"/>
              <a:t>										</a:t>
            </a:r>
            <a:r>
              <a:rPr lang="fr-CH" b="1" dirty="0" err="1"/>
              <a:t>ih</a:t>
            </a:r>
            <a:r>
              <a:rPr lang="fr-CH" b="1" dirty="0" err="1">
                <a:solidFill>
                  <a:srgbClr val="FFFF00"/>
                </a:solidFill>
              </a:rPr>
              <a:t>nen</a:t>
            </a:r>
            <a:r>
              <a:rPr lang="fr-CH" b="1" dirty="0"/>
              <a:t> = de</a:t>
            </a:r>
            <a:r>
              <a:rPr lang="fr-CH" b="1" dirty="0">
                <a:solidFill>
                  <a:srgbClr val="FFFF00"/>
                </a:solidFill>
              </a:rPr>
              <a:t>n</a:t>
            </a:r>
            <a:r>
              <a:rPr lang="fr-CH" b="1" dirty="0"/>
              <a:t> + </a:t>
            </a:r>
            <a:r>
              <a:rPr lang="fr-CH" b="1" dirty="0">
                <a:solidFill>
                  <a:srgbClr val="FFFF00"/>
                </a:solidFill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2928669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34AEA7-3A17-7A9A-2271-6FDEC3199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2) Les pronoms possessifs</a:t>
            </a:r>
            <a:br>
              <a:rPr lang="fr-CH" dirty="0"/>
            </a:br>
            <a:r>
              <a:rPr lang="fr-CH" dirty="0" err="1"/>
              <a:t>Possessivpronomen</a:t>
            </a:r>
            <a:endParaRPr lang="fr-CH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F809D01-8B46-7BCB-558E-5D8D6C3DA8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051023" cy="4195481"/>
          </a:xfrm>
        </p:spPr>
        <p:txBody>
          <a:bodyPr>
            <a:normAutofit/>
          </a:bodyPr>
          <a:lstStyle/>
          <a:p>
            <a:r>
              <a:rPr lang="fr-CH" dirty="0"/>
              <a:t>Les pronoms possessifs se comportent comme les pronoms personnels, dans le sens qu’ils se déclinent aussi en </a:t>
            </a:r>
            <a:r>
              <a:rPr lang="fr-CH" b="1" dirty="0"/>
              <a:t>genre</a:t>
            </a:r>
            <a:r>
              <a:rPr lang="fr-CH" dirty="0"/>
              <a:t>, en </a:t>
            </a:r>
            <a:r>
              <a:rPr lang="fr-CH" b="1" dirty="0"/>
              <a:t>cas</a:t>
            </a:r>
            <a:r>
              <a:rPr lang="fr-CH" dirty="0"/>
              <a:t> et en </a:t>
            </a:r>
            <a:r>
              <a:rPr lang="fr-CH" b="1" dirty="0"/>
              <a:t>nombre</a:t>
            </a:r>
            <a:r>
              <a:rPr lang="fr-CH" dirty="0"/>
              <a:t>.</a:t>
            </a:r>
          </a:p>
          <a:p>
            <a:r>
              <a:rPr lang="fr-CH" dirty="0"/>
              <a:t>Le genre dépendant du nom qu’il accompagne. </a:t>
            </a:r>
          </a:p>
          <a:p>
            <a:r>
              <a:rPr lang="fr-CH" dirty="0"/>
              <a:t>Pour la 3</a:t>
            </a:r>
            <a:r>
              <a:rPr lang="fr-CH" baseline="30000" dirty="0"/>
              <a:t>e</a:t>
            </a:r>
            <a:r>
              <a:rPr lang="fr-CH" dirty="0"/>
              <a:t> pers. </a:t>
            </a:r>
            <a:r>
              <a:rPr lang="fr-CH" dirty="0" err="1"/>
              <a:t>sg</a:t>
            </a:r>
            <a:r>
              <a:rPr lang="fr-CH" dirty="0"/>
              <a:t>, le genre varie aussi selon le sujet.</a:t>
            </a:r>
          </a:p>
          <a:p>
            <a:pPr marL="0" indent="0">
              <a:buNone/>
            </a:pPr>
            <a:endParaRPr lang="fr-CH" dirty="0"/>
          </a:p>
          <a:p>
            <a:r>
              <a:rPr lang="fr-CH" dirty="0"/>
              <a:t>Voici quelques exemples :	</a:t>
            </a:r>
          </a:p>
          <a:p>
            <a:pPr marL="0" indent="0">
              <a:buNone/>
            </a:pPr>
            <a:r>
              <a:rPr lang="fr-CH" dirty="0"/>
              <a:t>	</a:t>
            </a:r>
            <a:r>
              <a:rPr lang="fr-CH" dirty="0" err="1"/>
              <a:t>Ich</a:t>
            </a:r>
            <a:r>
              <a:rPr lang="fr-CH" dirty="0"/>
              <a:t> </a:t>
            </a:r>
            <a:r>
              <a:rPr lang="fr-CH" dirty="0" err="1"/>
              <a:t>nehme</a:t>
            </a:r>
            <a:r>
              <a:rPr lang="fr-CH" dirty="0"/>
              <a:t> </a:t>
            </a:r>
            <a:r>
              <a:rPr lang="fr-CH" b="1" dirty="0" err="1"/>
              <a:t>meine</a:t>
            </a:r>
            <a:r>
              <a:rPr lang="fr-CH" dirty="0"/>
              <a:t> Brille.				=&gt; Je prends </a:t>
            </a:r>
            <a:r>
              <a:rPr lang="fr-CH" b="1" dirty="0"/>
              <a:t>mes</a:t>
            </a:r>
            <a:r>
              <a:rPr lang="fr-CH" dirty="0"/>
              <a:t> lunettes.</a:t>
            </a:r>
          </a:p>
          <a:p>
            <a:pPr marL="0" indent="0">
              <a:buNone/>
            </a:pPr>
            <a:r>
              <a:rPr lang="fr-CH" dirty="0"/>
              <a:t>	</a:t>
            </a:r>
            <a:r>
              <a:rPr lang="fr-CH" dirty="0" err="1"/>
              <a:t>Sie</a:t>
            </a:r>
            <a:r>
              <a:rPr lang="fr-CH" dirty="0"/>
              <a:t> </a:t>
            </a:r>
            <a:r>
              <a:rPr lang="fr-CH" dirty="0" err="1"/>
              <a:t>trifft</a:t>
            </a:r>
            <a:r>
              <a:rPr lang="fr-CH" dirty="0"/>
              <a:t> </a:t>
            </a:r>
            <a:r>
              <a:rPr lang="fr-CH" b="1" dirty="0" err="1"/>
              <a:t>ihre</a:t>
            </a:r>
            <a:r>
              <a:rPr lang="fr-CH" dirty="0"/>
              <a:t> </a:t>
            </a:r>
            <a:r>
              <a:rPr lang="fr-CH" dirty="0" err="1"/>
              <a:t>beste</a:t>
            </a:r>
            <a:r>
              <a:rPr lang="fr-CH" dirty="0"/>
              <a:t> </a:t>
            </a:r>
            <a:r>
              <a:rPr lang="fr-CH" dirty="0" err="1"/>
              <a:t>Freundin</a:t>
            </a:r>
            <a:r>
              <a:rPr lang="fr-CH" dirty="0"/>
              <a:t>.			=&gt; Elle rencontre </a:t>
            </a:r>
            <a:r>
              <a:rPr lang="fr-CH" b="1" dirty="0"/>
              <a:t>sa</a:t>
            </a:r>
            <a:r>
              <a:rPr lang="fr-CH" dirty="0"/>
              <a:t> meilleure amie	</a:t>
            </a:r>
          </a:p>
          <a:p>
            <a:pPr marL="0" indent="0">
              <a:buNone/>
            </a:pPr>
            <a:r>
              <a:rPr lang="fr-CH" dirty="0"/>
              <a:t>	</a:t>
            </a:r>
            <a:r>
              <a:rPr lang="fr-CH" dirty="0" err="1"/>
              <a:t>Wir</a:t>
            </a:r>
            <a:r>
              <a:rPr lang="fr-CH" dirty="0"/>
              <a:t> </a:t>
            </a:r>
            <a:r>
              <a:rPr lang="fr-CH" dirty="0" err="1"/>
              <a:t>wollen</a:t>
            </a:r>
            <a:r>
              <a:rPr lang="fr-CH" dirty="0"/>
              <a:t> </a:t>
            </a:r>
            <a:r>
              <a:rPr lang="fr-CH" b="1" dirty="0" err="1"/>
              <a:t>unseren</a:t>
            </a:r>
            <a:r>
              <a:rPr lang="fr-CH" dirty="0"/>
              <a:t> </a:t>
            </a:r>
            <a:r>
              <a:rPr lang="fr-CH" dirty="0" err="1"/>
              <a:t>Freunden</a:t>
            </a:r>
            <a:r>
              <a:rPr lang="fr-CH" dirty="0"/>
              <a:t> </a:t>
            </a:r>
            <a:r>
              <a:rPr lang="fr-CH" dirty="0" err="1"/>
              <a:t>helfen</a:t>
            </a:r>
            <a:r>
              <a:rPr lang="fr-CH" dirty="0"/>
              <a:t>.	=&gt; Nous voulons aider </a:t>
            </a:r>
            <a:r>
              <a:rPr lang="fr-CH" b="1" dirty="0"/>
              <a:t>nos</a:t>
            </a:r>
            <a:r>
              <a:rPr lang="fr-CH" dirty="0"/>
              <a:t> amis.</a:t>
            </a:r>
          </a:p>
        </p:txBody>
      </p:sp>
    </p:spTree>
    <p:extLst>
      <p:ext uri="{BB962C8B-B14F-4D97-AF65-F5344CB8AC3E}">
        <p14:creationId xmlns:p14="http://schemas.microsoft.com/office/powerpoint/2010/main" val="4176733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E9EC21-68D4-BD49-01F6-486D837C9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2) Les pronoms possessifs</a:t>
            </a:r>
            <a:br>
              <a:rPr lang="fr-CH" dirty="0"/>
            </a:br>
            <a:r>
              <a:rPr lang="fr-CH" dirty="0" err="1"/>
              <a:t>Possessivpronomen</a:t>
            </a:r>
            <a:r>
              <a:rPr lang="fr-CH" dirty="0"/>
              <a:t> </a:t>
            </a:r>
            <a:r>
              <a:rPr lang="fr-CH" dirty="0" err="1"/>
              <a:t>im</a:t>
            </a:r>
            <a:r>
              <a:rPr lang="fr-CH" dirty="0"/>
              <a:t> </a:t>
            </a:r>
            <a:r>
              <a:rPr lang="fr-CH" dirty="0" err="1"/>
              <a:t>Nominativ</a:t>
            </a:r>
            <a:endParaRPr lang="fr-CH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A2AEF4E-1466-503E-D574-B37BE868D5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H" dirty="0"/>
              <a:t>Voici le tableau de déclinaison des pronoms possessifs au nominatif :</a:t>
            </a:r>
          </a:p>
          <a:p>
            <a:pPr marL="0" indent="0">
              <a:buNone/>
            </a:pPr>
            <a:r>
              <a:rPr lang="fr-CH" dirty="0"/>
              <a:t>Ces pronoms sont les équivalents de mon, ton, son, notre, etc…</a:t>
            </a:r>
          </a:p>
          <a:p>
            <a:endParaRPr lang="fr-CH" dirty="0"/>
          </a:p>
          <a:p>
            <a:pPr marL="0" indent="0">
              <a:buNone/>
            </a:pPr>
            <a:endParaRPr lang="fr-CH" dirty="0"/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FD73FDEF-5AC8-45BA-1EAD-55F8E0E414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7476864"/>
              </p:ext>
            </p:extLst>
          </p:nvPr>
        </p:nvGraphicFramePr>
        <p:xfrm>
          <a:off x="1392049" y="3093072"/>
          <a:ext cx="8128000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128939246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95191722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74418583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43528726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8868023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CH" dirty="0"/>
                        <a:t>Pronom</a:t>
                      </a:r>
                    </a:p>
                    <a:p>
                      <a:r>
                        <a:rPr lang="fr-CH" dirty="0"/>
                        <a:t>personnel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/>
                        <a:t>Possessif Masculin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/>
                        <a:t>Possessif Neutre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Prossessif</a:t>
                      </a:r>
                      <a:endParaRPr lang="fr-CH" dirty="0"/>
                    </a:p>
                    <a:p>
                      <a:r>
                        <a:rPr lang="fr-CH" dirty="0"/>
                        <a:t>Féminin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/>
                        <a:t>Possessif</a:t>
                      </a:r>
                    </a:p>
                    <a:p>
                      <a:r>
                        <a:rPr lang="fr-CH" dirty="0"/>
                        <a:t>Pluriel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2595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dirty="0" err="1"/>
                        <a:t>ich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mein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mein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meine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meine</a:t>
                      </a:r>
                      <a:endParaRPr lang="fr-C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55448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dirty="0"/>
                        <a:t>du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dein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dein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deine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deine</a:t>
                      </a:r>
                      <a:endParaRPr lang="fr-C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356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dirty="0"/>
                        <a:t>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/>
                        <a:t>sein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/>
                        <a:t>sein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/>
                        <a:t>seine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/>
                        <a:t>seine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17293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dirty="0"/>
                        <a:t>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/>
                        <a:t>sein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/>
                        <a:t>sein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/>
                        <a:t>seine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/>
                        <a:t>seine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49390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dirty="0" err="1"/>
                        <a:t>sie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ihr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ihr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ihre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ihre</a:t>
                      </a:r>
                      <a:endParaRPr lang="fr-C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71067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dirty="0" err="1"/>
                        <a:t>wir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unser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unser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unsere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unsere</a:t>
                      </a:r>
                      <a:endParaRPr lang="fr-C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07660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dirty="0" err="1"/>
                        <a:t>ihr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euer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euer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/>
                        <a:t>eu(e)re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/>
                        <a:t>eu(e)re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16427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dirty="0" err="1"/>
                        <a:t>sie</a:t>
                      </a:r>
                      <a:r>
                        <a:rPr lang="fr-CH" dirty="0"/>
                        <a:t> / </a:t>
                      </a:r>
                      <a:r>
                        <a:rPr lang="fr-CH" dirty="0" err="1"/>
                        <a:t>Sie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ihr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ihr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ihre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ihre</a:t>
                      </a:r>
                      <a:endParaRPr lang="fr-C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47963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8264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66CA7B-4DA2-2AB0-1652-93E8BCB75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2) Les pronoms possessifs</a:t>
            </a:r>
            <a:br>
              <a:rPr lang="fr-CH" dirty="0"/>
            </a:br>
            <a:r>
              <a:rPr lang="fr-CH" dirty="0" err="1"/>
              <a:t>Possessivpronomen</a:t>
            </a:r>
            <a:r>
              <a:rPr lang="fr-CH" dirty="0"/>
              <a:t> </a:t>
            </a:r>
            <a:r>
              <a:rPr lang="fr-CH" dirty="0" err="1"/>
              <a:t>im</a:t>
            </a:r>
            <a:r>
              <a:rPr lang="fr-CH" dirty="0"/>
              <a:t> </a:t>
            </a:r>
            <a:r>
              <a:rPr lang="fr-CH" dirty="0" err="1"/>
              <a:t>Akkusativ</a:t>
            </a:r>
            <a:endParaRPr lang="fr-CH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A549921-74F7-5CFF-7035-78914473D9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H" dirty="0"/>
              <a:t>Voici le tableau de déclinaison des pronoms possessifs à l’accusatif :</a:t>
            </a:r>
          </a:p>
          <a:p>
            <a:pPr marL="0" indent="0">
              <a:buNone/>
            </a:pPr>
            <a:endParaRPr lang="fr-CH" dirty="0"/>
          </a:p>
          <a:p>
            <a:pPr marL="0" indent="0">
              <a:buNone/>
            </a:pPr>
            <a:endParaRPr lang="fr-CH" dirty="0"/>
          </a:p>
        </p:txBody>
      </p:sp>
      <p:graphicFrame>
        <p:nvGraphicFramePr>
          <p:cNvPr id="8" name="Tableau 8">
            <a:extLst>
              <a:ext uri="{FF2B5EF4-FFF2-40B4-BE49-F238E27FC236}">
                <a16:creationId xmlns:a16="http://schemas.microsoft.com/office/drawing/2014/main" id="{1B6C7E85-859A-F9E0-3E72-2B046DDE3E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8226302"/>
              </p:ext>
            </p:extLst>
          </p:nvPr>
        </p:nvGraphicFramePr>
        <p:xfrm>
          <a:off x="1358431" y="2708834"/>
          <a:ext cx="8128000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3594240892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87581475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689634088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93308081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898501795"/>
                    </a:ext>
                  </a:extLst>
                </a:gridCol>
              </a:tblGrid>
              <a:tr h="498138">
                <a:tc>
                  <a:txBody>
                    <a:bodyPr/>
                    <a:lstStyle/>
                    <a:p>
                      <a:r>
                        <a:rPr lang="fr-CH" dirty="0"/>
                        <a:t>Pronom personnel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/>
                        <a:t>Possessif Masculin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/>
                        <a:t>Possessif</a:t>
                      </a:r>
                    </a:p>
                    <a:p>
                      <a:r>
                        <a:rPr lang="fr-CH" dirty="0"/>
                        <a:t>Neutre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/>
                        <a:t>Possessif</a:t>
                      </a:r>
                    </a:p>
                    <a:p>
                      <a:r>
                        <a:rPr lang="fr-CH" dirty="0"/>
                        <a:t>Féminin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/>
                        <a:t>Possessif</a:t>
                      </a:r>
                    </a:p>
                    <a:p>
                      <a:r>
                        <a:rPr lang="fr-CH" dirty="0"/>
                        <a:t>Pluriel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433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dirty="0" err="1"/>
                        <a:t>ich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meinen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mein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meine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meine</a:t>
                      </a:r>
                      <a:endParaRPr lang="fr-C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8729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dirty="0"/>
                        <a:t>du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deinen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dein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deine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deine</a:t>
                      </a:r>
                      <a:endParaRPr lang="fr-C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9404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dirty="0"/>
                        <a:t>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seinen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/>
                        <a:t>sein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/>
                        <a:t>seine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/>
                        <a:t>seine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15728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dirty="0"/>
                        <a:t>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seinen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/>
                        <a:t>sein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/>
                        <a:t>seine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/>
                        <a:t>seine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8349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dirty="0" err="1"/>
                        <a:t>sie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ihren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ihr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ihre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ihre</a:t>
                      </a:r>
                      <a:endParaRPr lang="fr-C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76963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dirty="0" err="1"/>
                        <a:t>wir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unseren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unser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unsere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unsere</a:t>
                      </a:r>
                      <a:endParaRPr lang="fr-C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31434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dirty="0" err="1"/>
                        <a:t>ihr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/>
                        <a:t>eu(e)</a:t>
                      </a:r>
                      <a:r>
                        <a:rPr lang="fr-CH" dirty="0" err="1"/>
                        <a:t>ren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euer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/>
                        <a:t>eu(e)re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/>
                        <a:t>eu(e)re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62452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dirty="0" err="1"/>
                        <a:t>sie</a:t>
                      </a:r>
                      <a:r>
                        <a:rPr lang="fr-CH" dirty="0"/>
                        <a:t> / </a:t>
                      </a:r>
                      <a:r>
                        <a:rPr lang="fr-CH" dirty="0" err="1"/>
                        <a:t>Sie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ihren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ihr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ihre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ihre</a:t>
                      </a:r>
                      <a:endParaRPr lang="fr-C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45690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0342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F26284-9E7F-E46C-4E16-004BE784B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2) Les pronoms possessifs</a:t>
            </a:r>
            <a:br>
              <a:rPr lang="fr-CH" dirty="0"/>
            </a:br>
            <a:r>
              <a:rPr lang="fr-CH" dirty="0" err="1"/>
              <a:t>Possessivpronomen</a:t>
            </a:r>
            <a:r>
              <a:rPr lang="fr-CH" dirty="0"/>
              <a:t> </a:t>
            </a:r>
            <a:r>
              <a:rPr lang="fr-CH" dirty="0" err="1"/>
              <a:t>im</a:t>
            </a:r>
            <a:r>
              <a:rPr lang="fr-CH" dirty="0"/>
              <a:t> </a:t>
            </a:r>
            <a:r>
              <a:rPr lang="fr-CH" dirty="0" err="1"/>
              <a:t>Dativ</a:t>
            </a:r>
            <a:endParaRPr lang="fr-CH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AC7C62F-140F-574D-B52B-35765A6F2C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H" dirty="0"/>
              <a:t>Voici le tableau de déclinaison des pronoms </a:t>
            </a:r>
            <a:r>
              <a:rPr lang="fr-CH" dirty="0" err="1"/>
              <a:t>pssessifs</a:t>
            </a:r>
            <a:r>
              <a:rPr lang="fr-CH" dirty="0"/>
              <a:t> au datif :</a:t>
            </a:r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DAC170BA-5E47-30C4-8ECB-8CFFEC8DCE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0806722"/>
              </p:ext>
            </p:extLst>
          </p:nvPr>
        </p:nvGraphicFramePr>
        <p:xfrm>
          <a:off x="1379818" y="2723277"/>
          <a:ext cx="8128000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232632569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517283388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9194847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3735933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170803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CH" dirty="0"/>
                        <a:t>Pronom personnel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/>
                        <a:t>Possessif Masculin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/>
                        <a:t>Possessif</a:t>
                      </a:r>
                    </a:p>
                    <a:p>
                      <a:r>
                        <a:rPr lang="fr-CH" dirty="0"/>
                        <a:t>Neutre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/>
                        <a:t>Possessif</a:t>
                      </a:r>
                    </a:p>
                    <a:p>
                      <a:r>
                        <a:rPr lang="fr-CH" dirty="0"/>
                        <a:t>Féminin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/>
                        <a:t>Possessif</a:t>
                      </a:r>
                    </a:p>
                    <a:p>
                      <a:r>
                        <a:rPr lang="fr-CH" dirty="0"/>
                        <a:t>Pluriel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19824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dirty="0" err="1"/>
                        <a:t>ich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meinem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meinem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meiner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meinen</a:t>
                      </a:r>
                      <a:endParaRPr lang="fr-C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5575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dirty="0"/>
                        <a:t>du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deinem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deinem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deiner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deinen</a:t>
                      </a:r>
                      <a:endParaRPr lang="fr-C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663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dirty="0"/>
                        <a:t>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seinem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seinem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/>
                        <a:t>seiner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seinen</a:t>
                      </a:r>
                      <a:endParaRPr lang="fr-C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9558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dirty="0"/>
                        <a:t>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seinem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seinem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/>
                        <a:t>seiner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seinen</a:t>
                      </a:r>
                      <a:endParaRPr lang="fr-C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32617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dirty="0" err="1"/>
                        <a:t>sie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/>
                        <a:t>ihrem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ihrem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ihrer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ihren</a:t>
                      </a:r>
                      <a:endParaRPr lang="fr-C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24466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dirty="0" err="1"/>
                        <a:t>wir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unseren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unserem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unserer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unseren</a:t>
                      </a:r>
                      <a:endParaRPr lang="fr-C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62619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dirty="0" err="1"/>
                        <a:t>ihr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/>
                        <a:t>eu(e)rem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euerem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/>
                        <a:t>eu(e)</a:t>
                      </a:r>
                      <a:r>
                        <a:rPr lang="fr-CH" dirty="0" err="1"/>
                        <a:t>rer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/>
                        <a:t>eu(e)</a:t>
                      </a:r>
                      <a:r>
                        <a:rPr lang="fr-CH" dirty="0" err="1"/>
                        <a:t>ren</a:t>
                      </a:r>
                      <a:endParaRPr lang="fr-C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34775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dirty="0" err="1"/>
                        <a:t>sie</a:t>
                      </a:r>
                      <a:r>
                        <a:rPr lang="fr-CH" dirty="0"/>
                        <a:t> / </a:t>
                      </a:r>
                      <a:r>
                        <a:rPr lang="fr-CH" dirty="0" err="1"/>
                        <a:t>Sie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ihrem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ihrem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ihrer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ihren</a:t>
                      </a:r>
                      <a:endParaRPr lang="fr-C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93704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733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1028</Words>
  <Application>Microsoft Office PowerPoint</Application>
  <PresentationFormat>Grand écran</PresentationFormat>
  <Paragraphs>278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8" baseType="lpstr">
      <vt:lpstr>Arial</vt:lpstr>
      <vt:lpstr>Century Gothic</vt:lpstr>
      <vt:lpstr>Wingdings 3</vt:lpstr>
      <vt:lpstr>Ion</vt:lpstr>
      <vt:lpstr>Ressource d’apprentissage 7</vt:lpstr>
      <vt:lpstr>Les pronoms - Introduction</vt:lpstr>
      <vt:lpstr>1) Les pronoms personnels Personalpronomen</vt:lpstr>
      <vt:lpstr>1) Les pronoms personnels  Personalpronomen</vt:lpstr>
      <vt:lpstr>1) Les pronoms personnels Personalpronomen</vt:lpstr>
      <vt:lpstr>2) Les pronoms possessifs Possessivpronomen</vt:lpstr>
      <vt:lpstr>2) Les pronoms possessifs Possessivpronomen im Nominativ</vt:lpstr>
      <vt:lpstr>2) Les pronoms possessifs Possessivpronomen im Akkusativ</vt:lpstr>
      <vt:lpstr>2) Les pronoms possessifs Possessivpronomen im Dativ</vt:lpstr>
      <vt:lpstr>2) Les pronoms possessifs Quelques exemples concrets</vt:lpstr>
      <vt:lpstr>3) Les pronoms réfléchis Reflexivpronomen</vt:lpstr>
      <vt:lpstr>3) Pronoms réfléchis Reflexivpronomen</vt:lpstr>
      <vt:lpstr>4) Les pronoms relatifs Relativpronomen</vt:lpstr>
      <vt:lpstr>Bon travail 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Ressource d’apprentissage 7</dc:title>
  <dc:creator>Alexei Porret</dc:creator>
  <cp:lastModifiedBy>Alexei Porret</cp:lastModifiedBy>
  <cp:revision>5</cp:revision>
  <dcterms:created xsi:type="dcterms:W3CDTF">2022-05-10T09:22:38Z</dcterms:created>
  <dcterms:modified xsi:type="dcterms:W3CDTF">2022-07-06T13:06:32Z</dcterms:modified>
</cp:coreProperties>
</file>